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1"/>
    <p:sldMasterId id="2147483660" r:id="rId2"/>
    <p:sldMasterId id="2147483684" r:id="rId3"/>
    <p:sldMasterId id="2147483732" r:id="rId4"/>
    <p:sldMasterId id="2147483804" r:id="rId5"/>
  </p:sldMasterIdLst>
  <p:notesMasterIdLst>
    <p:notesMasterId r:id="rId24"/>
  </p:notesMasterIdLst>
  <p:handoutMasterIdLst>
    <p:handoutMasterId r:id="rId25"/>
  </p:handoutMasterIdLst>
  <p:sldIdLst>
    <p:sldId id="256" r:id="rId6"/>
    <p:sldId id="261" r:id="rId7"/>
    <p:sldId id="676" r:id="rId8"/>
    <p:sldId id="671" r:id="rId9"/>
    <p:sldId id="672" r:id="rId10"/>
    <p:sldId id="420" r:id="rId11"/>
    <p:sldId id="652" r:id="rId12"/>
    <p:sldId id="451" r:id="rId13"/>
    <p:sldId id="452" r:id="rId14"/>
    <p:sldId id="570" r:id="rId15"/>
    <p:sldId id="653" r:id="rId16"/>
    <p:sldId id="654" r:id="rId17"/>
    <p:sldId id="591" r:id="rId18"/>
    <p:sldId id="593" r:id="rId19"/>
    <p:sldId id="687" r:id="rId20"/>
    <p:sldId id="685" r:id="rId21"/>
    <p:sldId id="571" r:id="rId22"/>
    <p:sldId id="669" r:id="rId23"/>
  </p:sldIdLst>
  <p:sldSz cx="9144000" cy="6858000" type="screen4x3"/>
  <p:notesSz cx="7099300" cy="10234613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3515" autoAdjust="0"/>
  </p:normalViewPr>
  <p:slideViewPr>
    <p:cSldViewPr snapToGrid="0" snapToObjects="1">
      <p:cViewPr varScale="1">
        <p:scale>
          <a:sx n="65" d="100"/>
          <a:sy n="65" d="100"/>
        </p:scale>
        <p:origin x="1665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86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177853-D935-4D8E-9DF5-DB270236DC4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A912989-0812-463E-BE12-270F8516D206}">
      <dgm:prSet phldrT="[Testo]" custT="1"/>
      <dgm:spPr/>
      <dgm:t>
        <a:bodyPr/>
        <a:lstStyle/>
        <a:p>
          <a:r>
            <a:rPr lang="it-IT" sz="2800" b="1" dirty="0"/>
            <a:t>672210 misure totali</a:t>
          </a:r>
        </a:p>
      </dgm:t>
    </dgm:pt>
    <dgm:pt modelId="{8DE1F80F-5061-41E4-A0A0-8F20E74F06BA}" type="parTrans" cxnId="{AF4130D8-B16B-4DC1-953F-F3AD1E465ACE}">
      <dgm:prSet/>
      <dgm:spPr/>
      <dgm:t>
        <a:bodyPr/>
        <a:lstStyle/>
        <a:p>
          <a:endParaRPr lang="it-IT"/>
        </a:p>
      </dgm:t>
    </dgm:pt>
    <dgm:pt modelId="{B4341755-4902-4735-8CBD-5DA9F5864AC8}" type="sibTrans" cxnId="{AF4130D8-B16B-4DC1-953F-F3AD1E465ACE}">
      <dgm:prSet/>
      <dgm:spPr/>
      <dgm:t>
        <a:bodyPr/>
        <a:lstStyle/>
        <a:p>
          <a:endParaRPr lang="it-IT"/>
        </a:p>
      </dgm:t>
    </dgm:pt>
    <dgm:pt modelId="{E8D59E8E-7AE6-419B-834B-CE98CDE47C0D}">
      <dgm:prSet phldrT="[Testo]" custT="1"/>
      <dgm:spPr/>
      <dgm:t>
        <a:bodyPr/>
        <a:lstStyle/>
        <a:p>
          <a:r>
            <a:rPr lang="it-IT" sz="1600" dirty="0"/>
            <a:t>Componente volatile</a:t>
          </a:r>
        </a:p>
        <a:p>
          <a:r>
            <a:rPr lang="it-IT" sz="1600" dirty="0"/>
            <a:t>32760 misure</a:t>
          </a:r>
        </a:p>
      </dgm:t>
    </dgm:pt>
    <dgm:pt modelId="{B8200A04-18E4-4E5A-ABBB-40A5E9EB40E7}" type="parTrans" cxnId="{E2D822C0-8970-43DA-B473-1ABE528D6FF3}">
      <dgm:prSet/>
      <dgm:spPr/>
      <dgm:t>
        <a:bodyPr/>
        <a:lstStyle/>
        <a:p>
          <a:endParaRPr lang="it-IT"/>
        </a:p>
      </dgm:t>
    </dgm:pt>
    <dgm:pt modelId="{62F4DF3E-CA80-4F5E-96D1-316834E28215}" type="sibTrans" cxnId="{E2D822C0-8970-43DA-B473-1ABE528D6FF3}">
      <dgm:prSet/>
      <dgm:spPr/>
      <dgm:t>
        <a:bodyPr/>
        <a:lstStyle/>
        <a:p>
          <a:endParaRPr lang="it-IT"/>
        </a:p>
      </dgm:t>
    </dgm:pt>
    <dgm:pt modelId="{30502CED-5202-47AA-BF94-A58D65CC0718}">
      <dgm:prSet phldrT="[Testo]" custT="1"/>
      <dgm:spPr/>
      <dgm:t>
        <a:bodyPr/>
        <a:lstStyle/>
        <a:p>
          <a:r>
            <a:rPr lang="it-IT" sz="1600" dirty="0"/>
            <a:t>Analisi </a:t>
          </a:r>
          <a:r>
            <a:rPr lang="it-IT" sz="1600" dirty="0" err="1"/>
            <a:t>untargeted</a:t>
          </a:r>
          <a:r>
            <a:rPr lang="it-IT" sz="1600" dirty="0"/>
            <a:t> </a:t>
          </a:r>
        </a:p>
        <a:p>
          <a:r>
            <a:rPr lang="it-IT" sz="1600" dirty="0"/>
            <a:t>625905 misure</a:t>
          </a:r>
        </a:p>
      </dgm:t>
    </dgm:pt>
    <dgm:pt modelId="{681A787C-C2A7-4E4D-9C9A-FBFEE7D69B6E}" type="parTrans" cxnId="{53783577-E433-43DE-B0EC-9C07E0E0E467}">
      <dgm:prSet/>
      <dgm:spPr/>
      <dgm:t>
        <a:bodyPr/>
        <a:lstStyle/>
        <a:p>
          <a:endParaRPr lang="it-IT"/>
        </a:p>
      </dgm:t>
    </dgm:pt>
    <dgm:pt modelId="{310DF476-127B-4544-B760-677B78B6D549}" type="sibTrans" cxnId="{53783577-E433-43DE-B0EC-9C07E0E0E467}">
      <dgm:prSet/>
      <dgm:spPr/>
      <dgm:t>
        <a:bodyPr/>
        <a:lstStyle/>
        <a:p>
          <a:endParaRPr lang="it-IT"/>
        </a:p>
      </dgm:t>
    </dgm:pt>
    <dgm:pt modelId="{4478732A-6ABA-4EF5-BE04-6E12F8C74A1B}">
      <dgm:prSet phldrT="[Testo]"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it-IT" sz="1600" dirty="0"/>
            <a:t>105 campioni x 3 repliche</a:t>
          </a:r>
        </a:p>
      </dgm:t>
    </dgm:pt>
    <dgm:pt modelId="{F6C28B35-B07C-4524-935E-30CD85D4701C}" type="parTrans" cxnId="{F5707D22-F689-4770-A75A-9D461CFD1A06}">
      <dgm:prSet/>
      <dgm:spPr/>
      <dgm:t>
        <a:bodyPr/>
        <a:lstStyle/>
        <a:p>
          <a:endParaRPr lang="it-IT"/>
        </a:p>
      </dgm:t>
    </dgm:pt>
    <dgm:pt modelId="{88D5D4CE-C6BD-4445-82DD-27F0FD2468C4}" type="sibTrans" cxnId="{F5707D22-F689-4770-A75A-9D461CFD1A06}">
      <dgm:prSet/>
      <dgm:spPr/>
      <dgm:t>
        <a:bodyPr/>
        <a:lstStyle/>
        <a:p>
          <a:endParaRPr lang="it-IT"/>
        </a:p>
      </dgm:t>
    </dgm:pt>
    <dgm:pt modelId="{0804BE64-1D66-4971-90F1-1619CA03D794}">
      <dgm:prSet phldrT="[Testo]" custT="1"/>
      <dgm:spPr/>
      <dgm:t>
        <a:bodyPr/>
        <a:lstStyle/>
        <a:p>
          <a:r>
            <a:rPr lang="it-IT" sz="1600" dirty="0"/>
            <a:t>Analisi statistica multivariata</a:t>
          </a:r>
        </a:p>
      </dgm:t>
    </dgm:pt>
    <dgm:pt modelId="{2CF9381A-CC1C-4394-B74C-A8691CBB4E4F}" type="parTrans" cxnId="{BEF0A60F-1F1C-4B22-84BC-CD3CB64BAE04}">
      <dgm:prSet/>
      <dgm:spPr/>
      <dgm:t>
        <a:bodyPr/>
        <a:lstStyle/>
        <a:p>
          <a:endParaRPr lang="it-IT"/>
        </a:p>
      </dgm:t>
    </dgm:pt>
    <dgm:pt modelId="{6F94D839-FE17-4942-9BDC-72DEA3E7D528}" type="sibTrans" cxnId="{BEF0A60F-1F1C-4B22-84BC-CD3CB64BAE04}">
      <dgm:prSet/>
      <dgm:spPr/>
      <dgm:t>
        <a:bodyPr/>
        <a:lstStyle/>
        <a:p>
          <a:endParaRPr lang="it-IT"/>
        </a:p>
      </dgm:t>
    </dgm:pt>
    <dgm:pt modelId="{85CF9D8F-D2D6-482C-B3FF-2133E317BCA6}">
      <dgm:prSet phldrT="[Testo]" custT="1"/>
      <dgm:spPr/>
      <dgm:t>
        <a:bodyPr/>
        <a:lstStyle/>
        <a:p>
          <a:r>
            <a:rPr lang="it-IT" sz="1600" dirty="0"/>
            <a:t>Parametri chimico fisici e merceologici</a:t>
          </a:r>
        </a:p>
        <a:p>
          <a:r>
            <a:rPr lang="it-IT" sz="1600" dirty="0"/>
            <a:t>13545 misure</a:t>
          </a:r>
        </a:p>
      </dgm:t>
    </dgm:pt>
    <dgm:pt modelId="{48C0C274-90B6-407F-8C02-ABCD158E18F5}" type="parTrans" cxnId="{BA13B836-E93D-4ACD-82AA-45280A3437E9}">
      <dgm:prSet/>
      <dgm:spPr/>
      <dgm:t>
        <a:bodyPr/>
        <a:lstStyle/>
        <a:p>
          <a:endParaRPr lang="it-IT"/>
        </a:p>
      </dgm:t>
    </dgm:pt>
    <dgm:pt modelId="{613EB841-CDA6-4191-B0FD-4D6B930E1458}" type="sibTrans" cxnId="{BA13B836-E93D-4ACD-82AA-45280A3437E9}">
      <dgm:prSet/>
      <dgm:spPr/>
      <dgm:t>
        <a:bodyPr/>
        <a:lstStyle/>
        <a:p>
          <a:endParaRPr lang="it-IT"/>
        </a:p>
      </dgm:t>
    </dgm:pt>
    <dgm:pt modelId="{DFCEB332-E42F-4C2E-A912-7DEE8EDE004C}" type="pres">
      <dgm:prSet presAssocID="{7A177853-D935-4D8E-9DF5-DB270236DC4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9351EC5-3ABB-4A17-AB78-17A60A5F4AAB}" type="pres">
      <dgm:prSet presAssocID="{DA912989-0812-463E-BE12-270F8516D206}" presName="centerShape" presStyleLbl="node0" presStyleIdx="0" presStyleCnt="1" custScaleX="186178" custScaleY="112044" custLinFactNeighborX="-1268" custLinFactNeighborY="-2219"/>
      <dgm:spPr/>
    </dgm:pt>
    <dgm:pt modelId="{C6FD4814-CAFC-48E5-8028-14A591A659EA}" type="pres">
      <dgm:prSet presAssocID="{B8200A04-18E4-4E5A-ABBB-40A5E9EB40E7}" presName="parTrans" presStyleLbl="sibTrans2D1" presStyleIdx="0" presStyleCnt="5" custScaleX="160654"/>
      <dgm:spPr/>
    </dgm:pt>
    <dgm:pt modelId="{7C571591-7C62-40BA-AD0F-73C106D7A8DE}" type="pres">
      <dgm:prSet presAssocID="{B8200A04-18E4-4E5A-ABBB-40A5E9EB40E7}" presName="connectorText" presStyleLbl="sibTrans2D1" presStyleIdx="0" presStyleCnt="5"/>
      <dgm:spPr/>
    </dgm:pt>
    <dgm:pt modelId="{1446FE61-DBBD-4E11-9DCC-47DFB5778038}" type="pres">
      <dgm:prSet presAssocID="{E8D59E8E-7AE6-419B-834B-CE98CDE47C0D}" presName="node" presStyleLbl="node1" presStyleIdx="0" presStyleCnt="5" custScaleX="149413">
        <dgm:presLayoutVars>
          <dgm:bulletEnabled val="1"/>
        </dgm:presLayoutVars>
      </dgm:prSet>
      <dgm:spPr/>
    </dgm:pt>
    <dgm:pt modelId="{E83E55FB-A2B2-40AD-8CD2-78651D27AAEA}" type="pres">
      <dgm:prSet presAssocID="{681A787C-C2A7-4E4D-9C9A-FBFEE7D69B6E}" presName="parTrans" presStyleLbl="sibTrans2D1" presStyleIdx="1" presStyleCnt="5"/>
      <dgm:spPr/>
    </dgm:pt>
    <dgm:pt modelId="{E48A1343-FAEE-4A27-8985-9E61EA317AE1}" type="pres">
      <dgm:prSet presAssocID="{681A787C-C2A7-4E4D-9C9A-FBFEE7D69B6E}" presName="connectorText" presStyleLbl="sibTrans2D1" presStyleIdx="1" presStyleCnt="5"/>
      <dgm:spPr/>
    </dgm:pt>
    <dgm:pt modelId="{38A09E73-4FE5-4CAA-84B8-8A7B964A6F7F}" type="pres">
      <dgm:prSet presAssocID="{30502CED-5202-47AA-BF94-A58D65CC0718}" presName="node" presStyleLbl="node1" presStyleIdx="1" presStyleCnt="5" custScaleX="149413" custRadScaleRad="155216">
        <dgm:presLayoutVars>
          <dgm:bulletEnabled val="1"/>
        </dgm:presLayoutVars>
      </dgm:prSet>
      <dgm:spPr/>
    </dgm:pt>
    <dgm:pt modelId="{3A627FF9-FF04-402B-ADAA-E41300765AA5}" type="pres">
      <dgm:prSet presAssocID="{F6C28B35-B07C-4524-935E-30CD85D4701C}" presName="parTrans" presStyleLbl="sibTrans2D1" presStyleIdx="2" presStyleCnt="5" custAng="620776" custScaleX="172505"/>
      <dgm:spPr/>
    </dgm:pt>
    <dgm:pt modelId="{4CC16ADB-FDC5-4EDA-8D7A-0B2271635610}" type="pres">
      <dgm:prSet presAssocID="{F6C28B35-B07C-4524-935E-30CD85D4701C}" presName="connectorText" presStyleLbl="sibTrans2D1" presStyleIdx="2" presStyleCnt="5"/>
      <dgm:spPr/>
    </dgm:pt>
    <dgm:pt modelId="{9031AB1E-2716-4DE8-9052-640A1B114E99}" type="pres">
      <dgm:prSet presAssocID="{4478732A-6ABA-4EF5-BE04-6E12F8C74A1B}" presName="node" presStyleLbl="node1" presStyleIdx="2" presStyleCnt="5" custScaleX="149413">
        <dgm:presLayoutVars>
          <dgm:bulletEnabled val="1"/>
        </dgm:presLayoutVars>
      </dgm:prSet>
      <dgm:spPr/>
    </dgm:pt>
    <dgm:pt modelId="{30F9B252-FE48-411A-9B38-4147C8CC589A}" type="pres">
      <dgm:prSet presAssocID="{2CF9381A-CC1C-4394-B74C-A8691CBB4E4F}" presName="parTrans" presStyleLbl="sibTrans2D1" presStyleIdx="3" presStyleCnt="5" custAng="21019121" custScaleX="134608"/>
      <dgm:spPr/>
    </dgm:pt>
    <dgm:pt modelId="{F4B1B0F3-F1C0-46C4-A62E-C47200E96D56}" type="pres">
      <dgm:prSet presAssocID="{2CF9381A-CC1C-4394-B74C-A8691CBB4E4F}" presName="connectorText" presStyleLbl="sibTrans2D1" presStyleIdx="3" presStyleCnt="5"/>
      <dgm:spPr/>
    </dgm:pt>
    <dgm:pt modelId="{A07B204B-C6D2-42B4-B173-190D07A48B2A}" type="pres">
      <dgm:prSet presAssocID="{0804BE64-1D66-4971-90F1-1619CA03D794}" presName="node" presStyleLbl="node1" presStyleIdx="3" presStyleCnt="5" custScaleX="149413" custScaleY="99585" custRadScaleRad="128667" custRadScaleInc="-5384">
        <dgm:presLayoutVars>
          <dgm:bulletEnabled val="1"/>
        </dgm:presLayoutVars>
      </dgm:prSet>
      <dgm:spPr/>
    </dgm:pt>
    <dgm:pt modelId="{A4215765-1EEC-4272-8DEB-6D0679B114ED}" type="pres">
      <dgm:prSet presAssocID="{48C0C274-90B6-407F-8C02-ABCD158E18F5}" presName="parTrans" presStyleLbl="sibTrans2D1" presStyleIdx="4" presStyleCnt="5" custAng="544644" custScaleX="105272"/>
      <dgm:spPr/>
    </dgm:pt>
    <dgm:pt modelId="{48BAEEDD-C57C-48F6-833F-59F13CCECA50}" type="pres">
      <dgm:prSet presAssocID="{48C0C274-90B6-407F-8C02-ABCD158E18F5}" presName="connectorText" presStyleLbl="sibTrans2D1" presStyleIdx="4" presStyleCnt="5"/>
      <dgm:spPr/>
    </dgm:pt>
    <dgm:pt modelId="{F8FCF057-AABF-4F28-ADAA-62FA0106FF6D}" type="pres">
      <dgm:prSet presAssocID="{85CF9D8F-D2D6-482C-B3FF-2133E317BCA6}" presName="node" presStyleLbl="node1" presStyleIdx="4" presStyleCnt="5" custScaleX="149413" custRadScaleRad="153912">
        <dgm:presLayoutVars>
          <dgm:bulletEnabled val="1"/>
        </dgm:presLayoutVars>
      </dgm:prSet>
      <dgm:spPr/>
    </dgm:pt>
  </dgm:ptLst>
  <dgm:cxnLst>
    <dgm:cxn modelId="{53783577-E433-43DE-B0EC-9C07E0E0E467}" srcId="{DA912989-0812-463E-BE12-270F8516D206}" destId="{30502CED-5202-47AA-BF94-A58D65CC0718}" srcOrd="1" destOrd="0" parTransId="{681A787C-C2A7-4E4D-9C9A-FBFEE7D69B6E}" sibTransId="{310DF476-127B-4544-B760-677B78B6D549}"/>
    <dgm:cxn modelId="{679F37DB-2F10-4156-B338-D51A535CF97D}" type="presOf" srcId="{30502CED-5202-47AA-BF94-A58D65CC0718}" destId="{38A09E73-4FE5-4CAA-84B8-8A7B964A6F7F}" srcOrd="0" destOrd="0" presId="urn:microsoft.com/office/officeart/2005/8/layout/radial5"/>
    <dgm:cxn modelId="{BB68FE87-B1BE-4E39-93AF-9E4A038351C5}" type="presOf" srcId="{2CF9381A-CC1C-4394-B74C-A8691CBB4E4F}" destId="{30F9B252-FE48-411A-9B38-4147C8CC589A}" srcOrd="0" destOrd="0" presId="urn:microsoft.com/office/officeart/2005/8/layout/radial5"/>
    <dgm:cxn modelId="{99B99ECF-2185-436B-B891-5FC84EF4FC8B}" type="presOf" srcId="{2CF9381A-CC1C-4394-B74C-A8691CBB4E4F}" destId="{F4B1B0F3-F1C0-46C4-A62E-C47200E96D56}" srcOrd="1" destOrd="0" presId="urn:microsoft.com/office/officeart/2005/8/layout/radial5"/>
    <dgm:cxn modelId="{BC6495D1-A112-4279-8C3C-74FDB2A96D98}" type="presOf" srcId="{4478732A-6ABA-4EF5-BE04-6E12F8C74A1B}" destId="{9031AB1E-2716-4DE8-9052-640A1B114E99}" srcOrd="0" destOrd="0" presId="urn:microsoft.com/office/officeart/2005/8/layout/radial5"/>
    <dgm:cxn modelId="{9A437C6A-37C4-4EB5-93A5-2507EC5D695E}" type="presOf" srcId="{F6C28B35-B07C-4524-935E-30CD85D4701C}" destId="{3A627FF9-FF04-402B-ADAA-E41300765AA5}" srcOrd="0" destOrd="0" presId="urn:microsoft.com/office/officeart/2005/8/layout/radial5"/>
    <dgm:cxn modelId="{AF4130D8-B16B-4DC1-953F-F3AD1E465ACE}" srcId="{7A177853-D935-4D8E-9DF5-DB270236DC41}" destId="{DA912989-0812-463E-BE12-270F8516D206}" srcOrd="0" destOrd="0" parTransId="{8DE1F80F-5061-41E4-A0A0-8F20E74F06BA}" sibTransId="{B4341755-4902-4735-8CBD-5DA9F5864AC8}"/>
    <dgm:cxn modelId="{8B2DBB1D-17C8-4453-80FF-A0FCA5CEB9EC}" type="presOf" srcId="{B8200A04-18E4-4E5A-ABBB-40A5E9EB40E7}" destId="{7C571591-7C62-40BA-AD0F-73C106D7A8DE}" srcOrd="1" destOrd="0" presId="urn:microsoft.com/office/officeart/2005/8/layout/radial5"/>
    <dgm:cxn modelId="{45A7FABC-2260-4D32-82DE-772E6D60C6ED}" type="presOf" srcId="{B8200A04-18E4-4E5A-ABBB-40A5E9EB40E7}" destId="{C6FD4814-CAFC-48E5-8028-14A591A659EA}" srcOrd="0" destOrd="0" presId="urn:microsoft.com/office/officeart/2005/8/layout/radial5"/>
    <dgm:cxn modelId="{367FFF19-CDF1-4743-BC15-37C66579C5EF}" type="presOf" srcId="{48C0C274-90B6-407F-8C02-ABCD158E18F5}" destId="{48BAEEDD-C57C-48F6-833F-59F13CCECA50}" srcOrd="1" destOrd="0" presId="urn:microsoft.com/office/officeart/2005/8/layout/radial5"/>
    <dgm:cxn modelId="{E4213462-373A-47EC-841E-35A682B4FFF9}" type="presOf" srcId="{0804BE64-1D66-4971-90F1-1619CA03D794}" destId="{A07B204B-C6D2-42B4-B173-190D07A48B2A}" srcOrd="0" destOrd="0" presId="urn:microsoft.com/office/officeart/2005/8/layout/radial5"/>
    <dgm:cxn modelId="{867C4861-42F7-44CA-97F6-7474C7103C36}" type="presOf" srcId="{DA912989-0812-463E-BE12-270F8516D206}" destId="{29351EC5-3ABB-4A17-AB78-17A60A5F4AAB}" srcOrd="0" destOrd="0" presId="urn:microsoft.com/office/officeart/2005/8/layout/radial5"/>
    <dgm:cxn modelId="{BEF0A60F-1F1C-4B22-84BC-CD3CB64BAE04}" srcId="{DA912989-0812-463E-BE12-270F8516D206}" destId="{0804BE64-1D66-4971-90F1-1619CA03D794}" srcOrd="3" destOrd="0" parTransId="{2CF9381A-CC1C-4394-B74C-A8691CBB4E4F}" sibTransId="{6F94D839-FE17-4942-9BDC-72DEA3E7D528}"/>
    <dgm:cxn modelId="{3CC3C7A8-6494-4430-8317-A120531A0129}" type="presOf" srcId="{F6C28B35-B07C-4524-935E-30CD85D4701C}" destId="{4CC16ADB-FDC5-4EDA-8D7A-0B2271635610}" srcOrd="1" destOrd="0" presId="urn:microsoft.com/office/officeart/2005/8/layout/radial5"/>
    <dgm:cxn modelId="{E84A4AE9-1008-4C24-B1EA-BAE5AD9AF39E}" type="presOf" srcId="{7A177853-D935-4D8E-9DF5-DB270236DC41}" destId="{DFCEB332-E42F-4C2E-A912-7DEE8EDE004C}" srcOrd="0" destOrd="0" presId="urn:microsoft.com/office/officeart/2005/8/layout/radial5"/>
    <dgm:cxn modelId="{20D22B5B-2DAD-487F-9371-FEBE43897EBE}" type="presOf" srcId="{681A787C-C2A7-4E4D-9C9A-FBFEE7D69B6E}" destId="{E48A1343-FAEE-4A27-8985-9E61EA317AE1}" srcOrd="1" destOrd="0" presId="urn:microsoft.com/office/officeart/2005/8/layout/radial5"/>
    <dgm:cxn modelId="{CC77CD5E-D966-40A6-AEDE-B39DAA2C4984}" type="presOf" srcId="{681A787C-C2A7-4E4D-9C9A-FBFEE7D69B6E}" destId="{E83E55FB-A2B2-40AD-8CD2-78651D27AAEA}" srcOrd="0" destOrd="0" presId="urn:microsoft.com/office/officeart/2005/8/layout/radial5"/>
    <dgm:cxn modelId="{F5707D22-F689-4770-A75A-9D461CFD1A06}" srcId="{DA912989-0812-463E-BE12-270F8516D206}" destId="{4478732A-6ABA-4EF5-BE04-6E12F8C74A1B}" srcOrd="2" destOrd="0" parTransId="{F6C28B35-B07C-4524-935E-30CD85D4701C}" sibTransId="{88D5D4CE-C6BD-4445-82DD-27F0FD2468C4}"/>
    <dgm:cxn modelId="{86E19DB2-2D7D-4F12-ADDE-2D62B4B6688C}" type="presOf" srcId="{E8D59E8E-7AE6-419B-834B-CE98CDE47C0D}" destId="{1446FE61-DBBD-4E11-9DCC-47DFB5778038}" srcOrd="0" destOrd="0" presId="urn:microsoft.com/office/officeart/2005/8/layout/radial5"/>
    <dgm:cxn modelId="{BA13B836-E93D-4ACD-82AA-45280A3437E9}" srcId="{DA912989-0812-463E-BE12-270F8516D206}" destId="{85CF9D8F-D2D6-482C-B3FF-2133E317BCA6}" srcOrd="4" destOrd="0" parTransId="{48C0C274-90B6-407F-8C02-ABCD158E18F5}" sibTransId="{613EB841-CDA6-4191-B0FD-4D6B930E1458}"/>
    <dgm:cxn modelId="{2956D741-AE11-4FEB-B243-F2D4DAEAE70B}" type="presOf" srcId="{85CF9D8F-D2D6-482C-B3FF-2133E317BCA6}" destId="{F8FCF057-AABF-4F28-ADAA-62FA0106FF6D}" srcOrd="0" destOrd="0" presId="urn:microsoft.com/office/officeart/2005/8/layout/radial5"/>
    <dgm:cxn modelId="{E2D822C0-8970-43DA-B473-1ABE528D6FF3}" srcId="{DA912989-0812-463E-BE12-270F8516D206}" destId="{E8D59E8E-7AE6-419B-834B-CE98CDE47C0D}" srcOrd="0" destOrd="0" parTransId="{B8200A04-18E4-4E5A-ABBB-40A5E9EB40E7}" sibTransId="{62F4DF3E-CA80-4F5E-96D1-316834E28215}"/>
    <dgm:cxn modelId="{3E7257AA-B54C-4B22-84EA-E5EBB28B08EF}" type="presOf" srcId="{48C0C274-90B6-407F-8C02-ABCD158E18F5}" destId="{A4215765-1EEC-4272-8DEB-6D0679B114ED}" srcOrd="0" destOrd="0" presId="urn:microsoft.com/office/officeart/2005/8/layout/radial5"/>
    <dgm:cxn modelId="{3F676143-F475-49A9-8CDB-D123A5CE2E5C}" type="presParOf" srcId="{DFCEB332-E42F-4C2E-A912-7DEE8EDE004C}" destId="{29351EC5-3ABB-4A17-AB78-17A60A5F4AAB}" srcOrd="0" destOrd="0" presId="urn:microsoft.com/office/officeart/2005/8/layout/radial5"/>
    <dgm:cxn modelId="{BC8EEB31-9C24-4B4F-A2B5-1C30715CD5D1}" type="presParOf" srcId="{DFCEB332-E42F-4C2E-A912-7DEE8EDE004C}" destId="{C6FD4814-CAFC-48E5-8028-14A591A659EA}" srcOrd="1" destOrd="0" presId="urn:microsoft.com/office/officeart/2005/8/layout/radial5"/>
    <dgm:cxn modelId="{F78A5013-8A04-4C25-A5C7-198E67D33162}" type="presParOf" srcId="{C6FD4814-CAFC-48E5-8028-14A591A659EA}" destId="{7C571591-7C62-40BA-AD0F-73C106D7A8DE}" srcOrd="0" destOrd="0" presId="urn:microsoft.com/office/officeart/2005/8/layout/radial5"/>
    <dgm:cxn modelId="{5AFBFD87-CD71-4EAE-8D10-DAC072928531}" type="presParOf" srcId="{DFCEB332-E42F-4C2E-A912-7DEE8EDE004C}" destId="{1446FE61-DBBD-4E11-9DCC-47DFB5778038}" srcOrd="2" destOrd="0" presId="urn:microsoft.com/office/officeart/2005/8/layout/radial5"/>
    <dgm:cxn modelId="{4A9A20AA-EBB1-4CF1-82BF-1721DC73E2F2}" type="presParOf" srcId="{DFCEB332-E42F-4C2E-A912-7DEE8EDE004C}" destId="{E83E55FB-A2B2-40AD-8CD2-78651D27AAEA}" srcOrd="3" destOrd="0" presId="urn:microsoft.com/office/officeart/2005/8/layout/radial5"/>
    <dgm:cxn modelId="{D1A3DED3-5942-4A3A-9A66-12B56C36CFFD}" type="presParOf" srcId="{E83E55FB-A2B2-40AD-8CD2-78651D27AAEA}" destId="{E48A1343-FAEE-4A27-8985-9E61EA317AE1}" srcOrd="0" destOrd="0" presId="urn:microsoft.com/office/officeart/2005/8/layout/radial5"/>
    <dgm:cxn modelId="{AB2A0146-10A3-4459-BC8F-B5BBB727FAB1}" type="presParOf" srcId="{DFCEB332-E42F-4C2E-A912-7DEE8EDE004C}" destId="{38A09E73-4FE5-4CAA-84B8-8A7B964A6F7F}" srcOrd="4" destOrd="0" presId="urn:microsoft.com/office/officeart/2005/8/layout/radial5"/>
    <dgm:cxn modelId="{20C5A067-898A-4A38-A6AC-F2CA4947FC76}" type="presParOf" srcId="{DFCEB332-E42F-4C2E-A912-7DEE8EDE004C}" destId="{3A627FF9-FF04-402B-ADAA-E41300765AA5}" srcOrd="5" destOrd="0" presId="urn:microsoft.com/office/officeart/2005/8/layout/radial5"/>
    <dgm:cxn modelId="{01A39E78-8FE8-4269-A494-C64380F310EC}" type="presParOf" srcId="{3A627FF9-FF04-402B-ADAA-E41300765AA5}" destId="{4CC16ADB-FDC5-4EDA-8D7A-0B2271635610}" srcOrd="0" destOrd="0" presId="urn:microsoft.com/office/officeart/2005/8/layout/radial5"/>
    <dgm:cxn modelId="{7BE9430D-CB5A-4B0E-8F6A-4244B9648933}" type="presParOf" srcId="{DFCEB332-E42F-4C2E-A912-7DEE8EDE004C}" destId="{9031AB1E-2716-4DE8-9052-640A1B114E99}" srcOrd="6" destOrd="0" presId="urn:microsoft.com/office/officeart/2005/8/layout/radial5"/>
    <dgm:cxn modelId="{23906A91-ED71-4E06-B150-4B75ED7BB431}" type="presParOf" srcId="{DFCEB332-E42F-4C2E-A912-7DEE8EDE004C}" destId="{30F9B252-FE48-411A-9B38-4147C8CC589A}" srcOrd="7" destOrd="0" presId="urn:microsoft.com/office/officeart/2005/8/layout/radial5"/>
    <dgm:cxn modelId="{D23D4223-D87D-4311-867E-D8101A613D54}" type="presParOf" srcId="{30F9B252-FE48-411A-9B38-4147C8CC589A}" destId="{F4B1B0F3-F1C0-46C4-A62E-C47200E96D56}" srcOrd="0" destOrd="0" presId="urn:microsoft.com/office/officeart/2005/8/layout/radial5"/>
    <dgm:cxn modelId="{84B42616-A058-4C5A-BBF6-D6D621FA9318}" type="presParOf" srcId="{DFCEB332-E42F-4C2E-A912-7DEE8EDE004C}" destId="{A07B204B-C6D2-42B4-B173-190D07A48B2A}" srcOrd="8" destOrd="0" presId="urn:microsoft.com/office/officeart/2005/8/layout/radial5"/>
    <dgm:cxn modelId="{99C1B7F4-7483-43E2-8EC1-7996CFCBF4D1}" type="presParOf" srcId="{DFCEB332-E42F-4C2E-A912-7DEE8EDE004C}" destId="{A4215765-1EEC-4272-8DEB-6D0679B114ED}" srcOrd="9" destOrd="0" presId="urn:microsoft.com/office/officeart/2005/8/layout/radial5"/>
    <dgm:cxn modelId="{B1E044E9-DFD0-42FA-91C6-0E1D60B0A5A8}" type="presParOf" srcId="{A4215765-1EEC-4272-8DEB-6D0679B114ED}" destId="{48BAEEDD-C57C-48F6-833F-59F13CCECA50}" srcOrd="0" destOrd="0" presId="urn:microsoft.com/office/officeart/2005/8/layout/radial5"/>
    <dgm:cxn modelId="{17D0C1DD-DC08-4400-AD58-2A79632E7D66}" type="presParOf" srcId="{DFCEB332-E42F-4C2E-A912-7DEE8EDE004C}" destId="{F8FCF057-AABF-4F28-ADAA-62FA0106FF6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7E21BE-89C7-480A-8755-6E0C44B8A419}" type="doc">
      <dgm:prSet loTypeId="urn:microsoft.com/office/officeart/2005/8/layout/hierarchy3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A3DDB2B0-65B5-49D8-B419-FC9C90875E5E}">
      <dgm:prSet phldrT="[Testo]"/>
      <dgm:spPr/>
      <dgm:t>
        <a:bodyPr/>
        <a:lstStyle/>
        <a:p>
          <a:r>
            <a:rPr lang="it-IT" dirty="0"/>
            <a:t>Modalità ioni positivi</a:t>
          </a:r>
        </a:p>
      </dgm:t>
    </dgm:pt>
    <dgm:pt modelId="{A075386B-C47A-4D73-BC41-79BDB43DBFFA}" type="parTrans" cxnId="{DE2E4B98-8D97-4BFD-8CEC-34179FA2449D}">
      <dgm:prSet/>
      <dgm:spPr/>
      <dgm:t>
        <a:bodyPr/>
        <a:lstStyle/>
        <a:p>
          <a:endParaRPr lang="it-IT"/>
        </a:p>
      </dgm:t>
    </dgm:pt>
    <dgm:pt modelId="{AA2645DF-0563-41EF-BA01-140CF3A13A57}" type="sibTrans" cxnId="{DE2E4B98-8D97-4BFD-8CEC-34179FA2449D}">
      <dgm:prSet/>
      <dgm:spPr/>
      <dgm:t>
        <a:bodyPr/>
        <a:lstStyle/>
        <a:p>
          <a:endParaRPr lang="it-IT"/>
        </a:p>
      </dgm:t>
    </dgm:pt>
    <dgm:pt modelId="{6B8956F7-5549-4F30-BA9E-948AE5673EA6}">
      <dgm:prSet phldrT="[Testo]"/>
      <dgm:spPr/>
      <dgm:t>
        <a:bodyPr/>
        <a:lstStyle/>
        <a:p>
          <a:r>
            <a:rPr lang="it-IT" dirty="0"/>
            <a:t>13837 segnali</a:t>
          </a:r>
        </a:p>
      </dgm:t>
    </dgm:pt>
    <dgm:pt modelId="{1282CC46-1B14-4F1A-BFB1-B1D2E395EC9D}" type="parTrans" cxnId="{22CB682E-8B6A-421E-A8B9-7969C4903E55}">
      <dgm:prSet/>
      <dgm:spPr/>
      <dgm:t>
        <a:bodyPr/>
        <a:lstStyle/>
        <a:p>
          <a:endParaRPr lang="it-IT"/>
        </a:p>
      </dgm:t>
    </dgm:pt>
    <dgm:pt modelId="{15F2E5AE-E32E-4C2C-95B6-31B4D55D9147}" type="sibTrans" cxnId="{22CB682E-8B6A-421E-A8B9-7969C4903E55}">
      <dgm:prSet/>
      <dgm:spPr/>
      <dgm:t>
        <a:bodyPr/>
        <a:lstStyle/>
        <a:p>
          <a:endParaRPr lang="it-IT"/>
        </a:p>
      </dgm:t>
    </dgm:pt>
    <dgm:pt modelId="{97CFFA6A-AF45-4861-B1A2-00DC1B48DE41}">
      <dgm:prSet phldrT="[Testo]"/>
      <dgm:spPr/>
      <dgm:t>
        <a:bodyPr/>
        <a:lstStyle/>
        <a:p>
          <a:r>
            <a:rPr lang="it-IT"/>
            <a:t>Modalità ioni negativi</a:t>
          </a:r>
          <a:endParaRPr lang="it-IT" dirty="0"/>
        </a:p>
      </dgm:t>
    </dgm:pt>
    <dgm:pt modelId="{7A27F576-37C2-4E1A-BCF2-D5F6E1D3C00A}" type="parTrans" cxnId="{842415C6-4387-448F-B96B-A506BB7D108F}">
      <dgm:prSet/>
      <dgm:spPr/>
      <dgm:t>
        <a:bodyPr/>
        <a:lstStyle/>
        <a:p>
          <a:endParaRPr lang="it-IT"/>
        </a:p>
      </dgm:t>
    </dgm:pt>
    <dgm:pt modelId="{3A6475F2-4236-4055-8872-73A6625C1767}" type="sibTrans" cxnId="{842415C6-4387-448F-B96B-A506BB7D108F}">
      <dgm:prSet/>
      <dgm:spPr/>
      <dgm:t>
        <a:bodyPr/>
        <a:lstStyle/>
        <a:p>
          <a:endParaRPr lang="it-IT"/>
        </a:p>
      </dgm:t>
    </dgm:pt>
    <dgm:pt modelId="{BB510B48-838B-4DEA-9658-DCE16381B6AD}">
      <dgm:prSet phldrT="[Testo]"/>
      <dgm:spPr/>
      <dgm:t>
        <a:bodyPr/>
        <a:lstStyle/>
        <a:p>
          <a:r>
            <a:rPr lang="it-IT" dirty="0"/>
            <a:t>3395 segnali</a:t>
          </a:r>
        </a:p>
      </dgm:t>
    </dgm:pt>
    <dgm:pt modelId="{F30DAED9-014C-4ADA-944F-4C81D1D8511D}" type="parTrans" cxnId="{8E9EAFB7-A9F5-49F2-8083-48F22141CF19}">
      <dgm:prSet/>
      <dgm:spPr/>
      <dgm:t>
        <a:bodyPr/>
        <a:lstStyle/>
        <a:p>
          <a:endParaRPr lang="it-IT"/>
        </a:p>
      </dgm:t>
    </dgm:pt>
    <dgm:pt modelId="{7B37850B-0DB1-4AAD-893B-7E44E159A804}" type="sibTrans" cxnId="{8E9EAFB7-A9F5-49F2-8083-48F22141CF19}">
      <dgm:prSet/>
      <dgm:spPr/>
      <dgm:t>
        <a:bodyPr/>
        <a:lstStyle/>
        <a:p>
          <a:endParaRPr lang="it-IT"/>
        </a:p>
      </dgm:t>
    </dgm:pt>
    <dgm:pt modelId="{3A932E29-32F1-4987-BA34-4DBA525BD91E}" type="pres">
      <dgm:prSet presAssocID="{807E21BE-89C7-480A-8755-6E0C44B8A41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153A1AF-AC5F-489D-9AC8-24AAB71B87A6}" type="pres">
      <dgm:prSet presAssocID="{A3DDB2B0-65B5-49D8-B419-FC9C90875E5E}" presName="root" presStyleCnt="0"/>
      <dgm:spPr/>
    </dgm:pt>
    <dgm:pt modelId="{3BEDA43E-E882-4974-9382-2D142D1F7F26}" type="pres">
      <dgm:prSet presAssocID="{A3DDB2B0-65B5-49D8-B419-FC9C90875E5E}" presName="rootComposite" presStyleCnt="0"/>
      <dgm:spPr/>
    </dgm:pt>
    <dgm:pt modelId="{0FF91CAA-4478-4C11-8944-1C2F25381E0E}" type="pres">
      <dgm:prSet presAssocID="{A3DDB2B0-65B5-49D8-B419-FC9C90875E5E}" presName="rootText" presStyleLbl="node1" presStyleIdx="0" presStyleCnt="2" custLinFactNeighborX="-27" custLinFactNeighborY="-1731"/>
      <dgm:spPr/>
    </dgm:pt>
    <dgm:pt modelId="{7AED7CB3-2DBD-4940-8188-F7361CCDA757}" type="pres">
      <dgm:prSet presAssocID="{A3DDB2B0-65B5-49D8-B419-FC9C90875E5E}" presName="rootConnector" presStyleLbl="node1" presStyleIdx="0" presStyleCnt="2"/>
      <dgm:spPr/>
    </dgm:pt>
    <dgm:pt modelId="{2C5EDE6B-7B2E-4868-88FD-E65C430A35EB}" type="pres">
      <dgm:prSet presAssocID="{A3DDB2B0-65B5-49D8-B419-FC9C90875E5E}" presName="childShape" presStyleCnt="0"/>
      <dgm:spPr/>
    </dgm:pt>
    <dgm:pt modelId="{8AC7C870-AD63-4F3A-B857-1CAB31766AE2}" type="pres">
      <dgm:prSet presAssocID="{1282CC46-1B14-4F1A-BFB1-B1D2E395EC9D}" presName="Name13" presStyleLbl="parChTrans1D2" presStyleIdx="0" presStyleCnt="2"/>
      <dgm:spPr/>
    </dgm:pt>
    <dgm:pt modelId="{580CE155-B64C-4531-A854-6680B2C0FE41}" type="pres">
      <dgm:prSet presAssocID="{6B8956F7-5549-4F30-BA9E-948AE5673EA6}" presName="childText" presStyleLbl="bgAcc1" presStyleIdx="0" presStyleCnt="2">
        <dgm:presLayoutVars>
          <dgm:bulletEnabled val="1"/>
        </dgm:presLayoutVars>
      </dgm:prSet>
      <dgm:spPr/>
    </dgm:pt>
    <dgm:pt modelId="{74DD50CF-08DE-4D7F-848B-92459FF13233}" type="pres">
      <dgm:prSet presAssocID="{97CFFA6A-AF45-4861-B1A2-00DC1B48DE41}" presName="root" presStyleCnt="0"/>
      <dgm:spPr/>
    </dgm:pt>
    <dgm:pt modelId="{9EED5489-8E15-407B-BBEF-D33CCDD0A9B4}" type="pres">
      <dgm:prSet presAssocID="{97CFFA6A-AF45-4861-B1A2-00DC1B48DE41}" presName="rootComposite" presStyleCnt="0"/>
      <dgm:spPr/>
    </dgm:pt>
    <dgm:pt modelId="{864A6121-8AED-45E8-9927-CC35CB0B0041}" type="pres">
      <dgm:prSet presAssocID="{97CFFA6A-AF45-4861-B1A2-00DC1B48DE41}" presName="rootText" presStyleLbl="node1" presStyleIdx="1" presStyleCnt="2"/>
      <dgm:spPr/>
    </dgm:pt>
    <dgm:pt modelId="{04FB8E88-CB4E-4AF9-BC50-26663C615E23}" type="pres">
      <dgm:prSet presAssocID="{97CFFA6A-AF45-4861-B1A2-00DC1B48DE41}" presName="rootConnector" presStyleLbl="node1" presStyleIdx="1" presStyleCnt="2"/>
      <dgm:spPr/>
    </dgm:pt>
    <dgm:pt modelId="{D2E82208-020E-44F5-96E1-750B6A53F92C}" type="pres">
      <dgm:prSet presAssocID="{97CFFA6A-AF45-4861-B1A2-00DC1B48DE41}" presName="childShape" presStyleCnt="0"/>
      <dgm:spPr/>
    </dgm:pt>
    <dgm:pt modelId="{6F612F79-7C4A-408A-9670-0FCA07241B9B}" type="pres">
      <dgm:prSet presAssocID="{F30DAED9-014C-4ADA-944F-4C81D1D8511D}" presName="Name13" presStyleLbl="parChTrans1D2" presStyleIdx="1" presStyleCnt="2"/>
      <dgm:spPr/>
    </dgm:pt>
    <dgm:pt modelId="{C475902E-7B0A-42C6-ABDB-BC8A7CE7FA0C}" type="pres">
      <dgm:prSet presAssocID="{BB510B48-838B-4DEA-9658-DCE16381B6AD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DE2E4B98-8D97-4BFD-8CEC-34179FA2449D}" srcId="{807E21BE-89C7-480A-8755-6E0C44B8A419}" destId="{A3DDB2B0-65B5-49D8-B419-FC9C90875E5E}" srcOrd="0" destOrd="0" parTransId="{A075386B-C47A-4D73-BC41-79BDB43DBFFA}" sibTransId="{AA2645DF-0563-41EF-BA01-140CF3A13A57}"/>
    <dgm:cxn modelId="{8D79038B-1C9B-4F68-BF32-0DC4A692C9E2}" type="presOf" srcId="{97CFFA6A-AF45-4861-B1A2-00DC1B48DE41}" destId="{864A6121-8AED-45E8-9927-CC35CB0B0041}" srcOrd="0" destOrd="0" presId="urn:microsoft.com/office/officeart/2005/8/layout/hierarchy3"/>
    <dgm:cxn modelId="{9B3A1416-ED8A-4827-8F38-9B5F4CE8D202}" type="presOf" srcId="{F30DAED9-014C-4ADA-944F-4C81D1D8511D}" destId="{6F612F79-7C4A-408A-9670-0FCA07241B9B}" srcOrd="0" destOrd="0" presId="urn:microsoft.com/office/officeart/2005/8/layout/hierarchy3"/>
    <dgm:cxn modelId="{0451E17F-CD9C-4DAB-86BC-B34C4E56DB41}" type="presOf" srcId="{A3DDB2B0-65B5-49D8-B419-FC9C90875E5E}" destId="{7AED7CB3-2DBD-4940-8188-F7361CCDA757}" srcOrd="1" destOrd="0" presId="urn:microsoft.com/office/officeart/2005/8/layout/hierarchy3"/>
    <dgm:cxn modelId="{EC785C65-604A-480C-886B-A7BE68FF1551}" type="presOf" srcId="{1282CC46-1B14-4F1A-BFB1-B1D2E395EC9D}" destId="{8AC7C870-AD63-4F3A-B857-1CAB31766AE2}" srcOrd="0" destOrd="0" presId="urn:microsoft.com/office/officeart/2005/8/layout/hierarchy3"/>
    <dgm:cxn modelId="{8E9EAFB7-A9F5-49F2-8083-48F22141CF19}" srcId="{97CFFA6A-AF45-4861-B1A2-00DC1B48DE41}" destId="{BB510B48-838B-4DEA-9658-DCE16381B6AD}" srcOrd="0" destOrd="0" parTransId="{F30DAED9-014C-4ADA-944F-4C81D1D8511D}" sibTransId="{7B37850B-0DB1-4AAD-893B-7E44E159A804}"/>
    <dgm:cxn modelId="{842415C6-4387-448F-B96B-A506BB7D108F}" srcId="{807E21BE-89C7-480A-8755-6E0C44B8A419}" destId="{97CFFA6A-AF45-4861-B1A2-00DC1B48DE41}" srcOrd="1" destOrd="0" parTransId="{7A27F576-37C2-4E1A-BCF2-D5F6E1D3C00A}" sibTransId="{3A6475F2-4236-4055-8872-73A6625C1767}"/>
    <dgm:cxn modelId="{96D7E65E-B8DC-4CEA-81A3-071BC4450312}" type="presOf" srcId="{6B8956F7-5549-4F30-BA9E-948AE5673EA6}" destId="{580CE155-B64C-4531-A854-6680B2C0FE41}" srcOrd="0" destOrd="0" presId="urn:microsoft.com/office/officeart/2005/8/layout/hierarchy3"/>
    <dgm:cxn modelId="{29901907-70B4-4A41-861C-CE0E58F94080}" type="presOf" srcId="{BB510B48-838B-4DEA-9658-DCE16381B6AD}" destId="{C475902E-7B0A-42C6-ABDB-BC8A7CE7FA0C}" srcOrd="0" destOrd="0" presId="urn:microsoft.com/office/officeart/2005/8/layout/hierarchy3"/>
    <dgm:cxn modelId="{D6EEA2AB-6788-489A-ADC3-0AA308C4A3D3}" type="presOf" srcId="{807E21BE-89C7-480A-8755-6E0C44B8A419}" destId="{3A932E29-32F1-4987-BA34-4DBA525BD91E}" srcOrd="0" destOrd="0" presId="urn:microsoft.com/office/officeart/2005/8/layout/hierarchy3"/>
    <dgm:cxn modelId="{22CB682E-8B6A-421E-A8B9-7969C4903E55}" srcId="{A3DDB2B0-65B5-49D8-B419-FC9C90875E5E}" destId="{6B8956F7-5549-4F30-BA9E-948AE5673EA6}" srcOrd="0" destOrd="0" parTransId="{1282CC46-1B14-4F1A-BFB1-B1D2E395EC9D}" sibTransId="{15F2E5AE-E32E-4C2C-95B6-31B4D55D9147}"/>
    <dgm:cxn modelId="{3CFA2DCF-8214-4B00-9989-4E76FFD97EE3}" type="presOf" srcId="{A3DDB2B0-65B5-49D8-B419-FC9C90875E5E}" destId="{0FF91CAA-4478-4C11-8944-1C2F25381E0E}" srcOrd="0" destOrd="0" presId="urn:microsoft.com/office/officeart/2005/8/layout/hierarchy3"/>
    <dgm:cxn modelId="{34BC7BFA-4046-436B-9AAE-0A2E241B83FD}" type="presOf" srcId="{97CFFA6A-AF45-4861-B1A2-00DC1B48DE41}" destId="{04FB8E88-CB4E-4AF9-BC50-26663C615E23}" srcOrd="1" destOrd="0" presId="urn:microsoft.com/office/officeart/2005/8/layout/hierarchy3"/>
    <dgm:cxn modelId="{17C1B898-808C-4F47-99CB-614C0E0E8198}" type="presParOf" srcId="{3A932E29-32F1-4987-BA34-4DBA525BD91E}" destId="{C153A1AF-AC5F-489D-9AC8-24AAB71B87A6}" srcOrd="0" destOrd="0" presId="urn:microsoft.com/office/officeart/2005/8/layout/hierarchy3"/>
    <dgm:cxn modelId="{1823B719-E5B7-4C24-9EC4-C888A8C0B1A4}" type="presParOf" srcId="{C153A1AF-AC5F-489D-9AC8-24AAB71B87A6}" destId="{3BEDA43E-E882-4974-9382-2D142D1F7F26}" srcOrd="0" destOrd="0" presId="urn:microsoft.com/office/officeart/2005/8/layout/hierarchy3"/>
    <dgm:cxn modelId="{BFB2DA93-28A6-47E1-803B-894B360EE27E}" type="presParOf" srcId="{3BEDA43E-E882-4974-9382-2D142D1F7F26}" destId="{0FF91CAA-4478-4C11-8944-1C2F25381E0E}" srcOrd="0" destOrd="0" presId="urn:microsoft.com/office/officeart/2005/8/layout/hierarchy3"/>
    <dgm:cxn modelId="{A2FC6BA0-BA72-4D03-93E0-7F52698963D9}" type="presParOf" srcId="{3BEDA43E-E882-4974-9382-2D142D1F7F26}" destId="{7AED7CB3-2DBD-4940-8188-F7361CCDA757}" srcOrd="1" destOrd="0" presId="urn:microsoft.com/office/officeart/2005/8/layout/hierarchy3"/>
    <dgm:cxn modelId="{88D31084-8C62-450C-AD47-95FFA9567D42}" type="presParOf" srcId="{C153A1AF-AC5F-489D-9AC8-24AAB71B87A6}" destId="{2C5EDE6B-7B2E-4868-88FD-E65C430A35EB}" srcOrd="1" destOrd="0" presId="urn:microsoft.com/office/officeart/2005/8/layout/hierarchy3"/>
    <dgm:cxn modelId="{8A038336-FA71-4724-82EE-8495B9AF9514}" type="presParOf" srcId="{2C5EDE6B-7B2E-4868-88FD-E65C430A35EB}" destId="{8AC7C870-AD63-4F3A-B857-1CAB31766AE2}" srcOrd="0" destOrd="0" presId="urn:microsoft.com/office/officeart/2005/8/layout/hierarchy3"/>
    <dgm:cxn modelId="{062305AF-864C-4F78-A3FC-92044E670CD1}" type="presParOf" srcId="{2C5EDE6B-7B2E-4868-88FD-E65C430A35EB}" destId="{580CE155-B64C-4531-A854-6680B2C0FE41}" srcOrd="1" destOrd="0" presId="urn:microsoft.com/office/officeart/2005/8/layout/hierarchy3"/>
    <dgm:cxn modelId="{BE759D41-E65F-44D4-87A7-007BBE9399B0}" type="presParOf" srcId="{3A932E29-32F1-4987-BA34-4DBA525BD91E}" destId="{74DD50CF-08DE-4D7F-848B-92459FF13233}" srcOrd="1" destOrd="0" presId="urn:microsoft.com/office/officeart/2005/8/layout/hierarchy3"/>
    <dgm:cxn modelId="{0BDC8BB3-AF06-4DDE-8470-6D3A9FAFC21F}" type="presParOf" srcId="{74DD50CF-08DE-4D7F-848B-92459FF13233}" destId="{9EED5489-8E15-407B-BBEF-D33CCDD0A9B4}" srcOrd="0" destOrd="0" presId="urn:microsoft.com/office/officeart/2005/8/layout/hierarchy3"/>
    <dgm:cxn modelId="{07103584-48AB-4406-B288-BD4B3472A0AE}" type="presParOf" srcId="{9EED5489-8E15-407B-BBEF-D33CCDD0A9B4}" destId="{864A6121-8AED-45E8-9927-CC35CB0B0041}" srcOrd="0" destOrd="0" presId="urn:microsoft.com/office/officeart/2005/8/layout/hierarchy3"/>
    <dgm:cxn modelId="{A2CE2994-2670-4549-978A-CB07EE95A9BE}" type="presParOf" srcId="{9EED5489-8E15-407B-BBEF-D33CCDD0A9B4}" destId="{04FB8E88-CB4E-4AF9-BC50-26663C615E23}" srcOrd="1" destOrd="0" presId="urn:microsoft.com/office/officeart/2005/8/layout/hierarchy3"/>
    <dgm:cxn modelId="{3F81B6C3-2247-4B89-BD86-817CC69AE6AA}" type="presParOf" srcId="{74DD50CF-08DE-4D7F-848B-92459FF13233}" destId="{D2E82208-020E-44F5-96E1-750B6A53F92C}" srcOrd="1" destOrd="0" presId="urn:microsoft.com/office/officeart/2005/8/layout/hierarchy3"/>
    <dgm:cxn modelId="{35F2595C-7F1A-46B0-9DCC-137DA3E4D33A}" type="presParOf" srcId="{D2E82208-020E-44F5-96E1-750B6A53F92C}" destId="{6F612F79-7C4A-408A-9670-0FCA07241B9B}" srcOrd="0" destOrd="0" presId="urn:microsoft.com/office/officeart/2005/8/layout/hierarchy3"/>
    <dgm:cxn modelId="{39783E06-DCB7-4811-86FB-5CF960705ACD}" type="presParOf" srcId="{D2E82208-020E-44F5-96E1-750B6A53F92C}" destId="{C475902E-7B0A-42C6-ABDB-BC8A7CE7FA0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51EC5-3ABB-4A17-AB78-17A60A5F4AAB}">
      <dsp:nvSpPr>
        <dsp:cNvPr id="0" name=""/>
        <dsp:cNvSpPr/>
      </dsp:nvSpPr>
      <dsp:spPr>
        <a:xfrm>
          <a:off x="2519698" y="1871582"/>
          <a:ext cx="2618671" cy="1575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672210 misure totali</a:t>
          </a:r>
        </a:p>
      </dsp:txBody>
      <dsp:txXfrm>
        <a:off x="2903193" y="2102374"/>
        <a:ext cx="1851681" cy="1114361"/>
      </dsp:txXfrm>
    </dsp:sp>
    <dsp:sp modelId="{C6FD4814-CAFC-48E5-8028-14A591A659EA}">
      <dsp:nvSpPr>
        <dsp:cNvPr id="0" name=""/>
        <dsp:cNvSpPr/>
      </dsp:nvSpPr>
      <dsp:spPr>
        <a:xfrm rot="16291209">
          <a:off x="3675383" y="1420936"/>
          <a:ext cx="359999" cy="4915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>
        <a:off x="3727950" y="1573221"/>
        <a:ext cx="251999" cy="294914"/>
      </dsp:txXfrm>
    </dsp:sp>
    <dsp:sp modelId="{1446FE61-DBBD-4E11-9DCC-47DFB5778038}">
      <dsp:nvSpPr>
        <dsp:cNvPr id="0" name=""/>
        <dsp:cNvSpPr/>
      </dsp:nvSpPr>
      <dsp:spPr>
        <a:xfrm>
          <a:off x="2800341" y="3493"/>
          <a:ext cx="2159994" cy="14456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Componente volatile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32760 misure</a:t>
          </a:r>
        </a:p>
      </dsp:txBody>
      <dsp:txXfrm>
        <a:off x="3116665" y="215204"/>
        <a:ext cx="1527346" cy="1022231"/>
      </dsp:txXfrm>
    </dsp:sp>
    <dsp:sp modelId="{E83E55FB-A2B2-40AD-8CD2-78651D27AAEA}">
      <dsp:nvSpPr>
        <dsp:cNvPr id="0" name=""/>
        <dsp:cNvSpPr/>
      </dsp:nvSpPr>
      <dsp:spPr>
        <a:xfrm rot="20570405">
          <a:off x="5140588" y="1948340"/>
          <a:ext cx="391638" cy="4915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>
        <a:off x="5143203" y="2063976"/>
        <a:ext cx="274147" cy="294914"/>
      </dsp:txXfrm>
    </dsp:sp>
    <dsp:sp modelId="{38A09E73-4FE5-4CAA-84B8-8A7B964A6F7F}">
      <dsp:nvSpPr>
        <dsp:cNvPr id="0" name=""/>
        <dsp:cNvSpPr/>
      </dsp:nvSpPr>
      <dsp:spPr>
        <a:xfrm>
          <a:off x="5600682" y="1056183"/>
          <a:ext cx="2159994" cy="14456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Analisi </a:t>
          </a:r>
          <a:r>
            <a:rPr lang="it-IT" sz="1600" kern="1200" dirty="0" err="1"/>
            <a:t>untargeted</a:t>
          </a:r>
          <a:r>
            <a:rPr lang="it-IT" sz="1600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625905 misure</a:t>
          </a:r>
        </a:p>
      </dsp:txBody>
      <dsp:txXfrm>
        <a:off x="5917006" y="1267894"/>
        <a:ext cx="1527346" cy="1022231"/>
      </dsp:txXfrm>
    </dsp:sp>
    <dsp:sp modelId="{3A627FF9-FF04-402B-ADAA-E41300765AA5}">
      <dsp:nvSpPr>
        <dsp:cNvPr id="0" name=""/>
        <dsp:cNvSpPr/>
      </dsp:nvSpPr>
      <dsp:spPr>
        <a:xfrm rot="3878996">
          <a:off x="4273250" y="3307653"/>
          <a:ext cx="395999" cy="4915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>
        <a:off x="4307218" y="3352277"/>
        <a:ext cx="277199" cy="294914"/>
      </dsp:txXfrm>
    </dsp:sp>
    <dsp:sp modelId="{9031AB1E-2716-4DE8-9052-640A1B114E99}">
      <dsp:nvSpPr>
        <dsp:cNvPr id="0" name=""/>
        <dsp:cNvSpPr/>
      </dsp:nvSpPr>
      <dsp:spPr>
        <a:xfrm>
          <a:off x="3989440" y="3663165"/>
          <a:ext cx="2159994" cy="1445653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105 campioni x 3 repliche</a:t>
          </a:r>
        </a:p>
      </dsp:txBody>
      <dsp:txXfrm>
        <a:off x="4305764" y="3874876"/>
        <a:ext cx="1527346" cy="1022231"/>
      </dsp:txXfrm>
    </dsp:sp>
    <dsp:sp modelId="{30F9B252-FE48-411A-9B38-4147C8CC589A}">
      <dsp:nvSpPr>
        <dsp:cNvPr id="0" name=""/>
        <dsp:cNvSpPr/>
      </dsp:nvSpPr>
      <dsp:spPr>
        <a:xfrm rot="7163043">
          <a:off x="2920119" y="3311833"/>
          <a:ext cx="360000" cy="4915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 rot="10800000">
        <a:off x="3000615" y="3363084"/>
        <a:ext cx="252000" cy="294914"/>
      </dsp:txXfrm>
    </dsp:sp>
    <dsp:sp modelId="{A07B204B-C6D2-42B4-B173-190D07A48B2A}">
      <dsp:nvSpPr>
        <dsp:cNvPr id="0" name=""/>
        <dsp:cNvSpPr/>
      </dsp:nvSpPr>
      <dsp:spPr>
        <a:xfrm>
          <a:off x="1342462" y="3672659"/>
          <a:ext cx="2159994" cy="14396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Analisi statistica multivariata</a:t>
          </a:r>
        </a:p>
      </dsp:txBody>
      <dsp:txXfrm>
        <a:off x="1658786" y="3883491"/>
        <a:ext cx="1527346" cy="1017989"/>
      </dsp:txXfrm>
    </dsp:sp>
    <dsp:sp modelId="{A4215765-1EEC-4272-8DEB-6D0679B114ED}">
      <dsp:nvSpPr>
        <dsp:cNvPr id="0" name=""/>
        <dsp:cNvSpPr/>
      </dsp:nvSpPr>
      <dsp:spPr>
        <a:xfrm rot="12401039">
          <a:off x="2192580" y="1951596"/>
          <a:ext cx="360000" cy="4915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 rot="10800000">
        <a:off x="2294829" y="2074150"/>
        <a:ext cx="252000" cy="294914"/>
      </dsp:txXfrm>
    </dsp:sp>
    <dsp:sp modelId="{F8FCF057-AABF-4F28-ADAA-62FA0106FF6D}">
      <dsp:nvSpPr>
        <dsp:cNvPr id="0" name=""/>
        <dsp:cNvSpPr/>
      </dsp:nvSpPr>
      <dsp:spPr>
        <a:xfrm>
          <a:off x="0" y="1064335"/>
          <a:ext cx="2159994" cy="14456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Parametri chimico fisici e merceologici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13545 misure</a:t>
          </a:r>
        </a:p>
      </dsp:txBody>
      <dsp:txXfrm>
        <a:off x="316324" y="1276046"/>
        <a:ext cx="1527346" cy="1022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91CAA-4478-4C11-8944-1C2F25381E0E}">
      <dsp:nvSpPr>
        <dsp:cNvPr id="0" name=""/>
        <dsp:cNvSpPr/>
      </dsp:nvSpPr>
      <dsp:spPr>
        <a:xfrm>
          <a:off x="11" y="235224"/>
          <a:ext cx="2511667" cy="12558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Modalità ioni positivi</a:t>
          </a:r>
        </a:p>
      </dsp:txBody>
      <dsp:txXfrm>
        <a:off x="36793" y="272006"/>
        <a:ext cx="2438103" cy="1182269"/>
      </dsp:txXfrm>
    </dsp:sp>
    <dsp:sp modelId="{8AC7C870-AD63-4F3A-B857-1CAB31766AE2}">
      <dsp:nvSpPr>
        <dsp:cNvPr id="0" name=""/>
        <dsp:cNvSpPr/>
      </dsp:nvSpPr>
      <dsp:spPr>
        <a:xfrm>
          <a:off x="251178" y="1491058"/>
          <a:ext cx="251844" cy="963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3613"/>
              </a:lnTo>
              <a:lnTo>
                <a:pt x="251844" y="9636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CE155-B64C-4531-A854-6680B2C0FE41}">
      <dsp:nvSpPr>
        <dsp:cNvPr id="0" name=""/>
        <dsp:cNvSpPr/>
      </dsp:nvSpPr>
      <dsp:spPr>
        <a:xfrm>
          <a:off x="503023" y="1826755"/>
          <a:ext cx="2009333" cy="1255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kern="1200" dirty="0"/>
            <a:t>13837 segnali</a:t>
          </a:r>
        </a:p>
      </dsp:txBody>
      <dsp:txXfrm>
        <a:off x="539805" y="1863537"/>
        <a:ext cx="1935769" cy="1182269"/>
      </dsp:txXfrm>
    </dsp:sp>
    <dsp:sp modelId="{864A6121-8AED-45E8-9927-CC35CB0B0041}">
      <dsp:nvSpPr>
        <dsp:cNvPr id="0" name=""/>
        <dsp:cNvSpPr/>
      </dsp:nvSpPr>
      <dsp:spPr>
        <a:xfrm>
          <a:off x="3140273" y="256963"/>
          <a:ext cx="2511667" cy="12558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/>
            <a:t>Modalità ioni negativi</a:t>
          </a:r>
          <a:endParaRPr lang="it-IT" sz="3600" kern="1200" dirty="0"/>
        </a:p>
      </dsp:txBody>
      <dsp:txXfrm>
        <a:off x="3177055" y="293745"/>
        <a:ext cx="2438103" cy="1182269"/>
      </dsp:txXfrm>
    </dsp:sp>
    <dsp:sp modelId="{6F612F79-7C4A-408A-9670-0FCA07241B9B}">
      <dsp:nvSpPr>
        <dsp:cNvPr id="0" name=""/>
        <dsp:cNvSpPr/>
      </dsp:nvSpPr>
      <dsp:spPr>
        <a:xfrm>
          <a:off x="3391440" y="1512796"/>
          <a:ext cx="251166" cy="941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1875"/>
              </a:lnTo>
              <a:lnTo>
                <a:pt x="251166" y="9418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5902E-7B0A-42C6-ABDB-BC8A7CE7FA0C}">
      <dsp:nvSpPr>
        <dsp:cNvPr id="0" name=""/>
        <dsp:cNvSpPr/>
      </dsp:nvSpPr>
      <dsp:spPr>
        <a:xfrm>
          <a:off x="3642607" y="1826755"/>
          <a:ext cx="2009333" cy="1255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kern="1200" dirty="0"/>
            <a:t>3395 segnali</a:t>
          </a:r>
        </a:p>
      </dsp:txBody>
      <dsp:txXfrm>
        <a:off x="3679389" y="1863537"/>
        <a:ext cx="1935769" cy="1182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r">
              <a:defRPr sz="1300"/>
            </a:lvl1pPr>
          </a:lstStyle>
          <a:p>
            <a:fld id="{CCAAF4EA-2E57-834F-882E-E0B2855B5051}" type="datetime1">
              <a:rPr lang="it-IT" smtClean="0"/>
              <a:t>31/01/2017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1731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l">
              <a:defRPr sz="1300"/>
            </a:lvl1pPr>
          </a:lstStyle>
          <a:p>
            <a:r>
              <a:rPr lang="it-IT"/>
              <a:t>titolo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r">
              <a:defRPr sz="1300"/>
            </a:lvl1pPr>
          </a:lstStyle>
          <a:p>
            <a:fld id="{53288C5D-850D-9E42-8DA9-008D8E177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1615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r">
              <a:defRPr sz="1300"/>
            </a:lvl1pPr>
          </a:lstStyle>
          <a:p>
            <a:fld id="{1688A6EB-828A-CA4D-AC94-01075CD55304}" type="datetime1">
              <a:rPr lang="it-IT" smtClean="0"/>
              <a:t>31/01/2017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6" tIns="47773" rIns="95546" bIns="4777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5546" tIns="47773" rIns="95546" bIns="47773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1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l">
              <a:defRPr sz="1300"/>
            </a:lvl1pPr>
          </a:lstStyle>
          <a:p>
            <a:r>
              <a:rPr lang="it-IT"/>
              <a:t>titolo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r">
              <a:defRPr sz="1300"/>
            </a:lvl1pPr>
          </a:lstStyle>
          <a:p>
            <a:fld id="{275FBC49-6158-9E47-98E6-BC0942A777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79715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titolo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FBC49-6158-9E47-98E6-BC0942A7776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5974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FBC49-6158-9E47-98E6-BC0942A77769}" type="slidenum">
              <a:rPr lang="it-IT" smtClean="0">
                <a:solidFill>
                  <a:prstClr val="black"/>
                </a:solidFill>
              </a:rPr>
              <a:pPr/>
              <a:t>11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/>
                </a:solidFill>
              </a:rPr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470948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FBC49-6158-9E47-98E6-BC0942A77769}" type="slidenum">
              <a:rPr lang="it-IT" smtClean="0">
                <a:solidFill>
                  <a:prstClr val="black"/>
                </a:solidFill>
              </a:rPr>
              <a:pPr/>
              <a:t>12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/>
                </a:solidFill>
              </a:rPr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470948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FBC49-6158-9E47-98E6-BC0942A77769}" type="slidenum">
              <a:rPr lang="it-IT" smtClean="0">
                <a:solidFill>
                  <a:prstClr val="black"/>
                </a:solidFill>
              </a:rPr>
              <a:pPr/>
              <a:t>13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/>
                </a:solidFill>
              </a:rPr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470948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FBC49-6158-9E47-98E6-BC0942A77769}" type="slidenum">
              <a:rPr lang="it-IT" smtClean="0">
                <a:solidFill>
                  <a:prstClr val="black"/>
                </a:solidFill>
              </a:rPr>
              <a:pPr/>
              <a:t>14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/>
                </a:solidFill>
              </a:rPr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922487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FBC49-6158-9E47-98E6-BC0942A77769}" type="slidenum">
              <a:rPr lang="it-IT" smtClean="0">
                <a:solidFill>
                  <a:prstClr val="black"/>
                </a:solidFill>
              </a:rPr>
              <a:pPr/>
              <a:t>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/>
                </a:solidFill>
              </a:rPr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3018980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FBC49-6158-9E47-98E6-BC0942A77769}" type="slidenum">
              <a:rPr lang="it-IT" smtClean="0">
                <a:solidFill>
                  <a:prstClr val="black"/>
                </a:solidFill>
              </a:rPr>
              <a:pPr/>
              <a:t>16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/>
                </a:solidFill>
              </a:rPr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753603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FBC49-6158-9E47-98E6-BC0942A77769}" type="slidenum">
              <a:rPr lang="it-IT" smtClean="0">
                <a:solidFill>
                  <a:prstClr val="black"/>
                </a:solidFill>
              </a:rPr>
              <a:pPr/>
              <a:t>17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/>
                </a:solidFill>
              </a:rPr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1533504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FBC49-6158-9E47-98E6-BC0942A77769}" type="slidenum">
              <a:rPr lang="it-IT" smtClean="0">
                <a:solidFill>
                  <a:prstClr val="black"/>
                </a:solidFill>
              </a:rPr>
              <a:pPr/>
              <a:t>18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/>
                </a:solidFill>
              </a:rPr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470948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FBC49-6158-9E47-98E6-BC0942A77769}" type="slidenum">
              <a:rPr lang="it-IT" smtClean="0">
                <a:solidFill>
                  <a:prstClr val="black"/>
                </a:solidFill>
              </a:rPr>
              <a:pPr/>
              <a:t>19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/>
                </a:solidFill>
              </a:rPr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470948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FBC49-6158-9E47-98E6-BC0942A77769}" type="slidenum">
              <a:rPr lang="it-IT" smtClean="0"/>
              <a:t>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470948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FBC49-6158-9E47-98E6-BC0942A77769}" type="slidenum">
              <a:rPr lang="it-IT" smtClean="0"/>
              <a:t>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470948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FBC49-6158-9E47-98E6-BC0942A77769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/>
                </a:solidFill>
              </a:rPr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3245941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FBC49-6158-9E47-98E6-BC0942A77769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/>
                </a:solidFill>
              </a:rPr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470948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FBC49-6158-9E47-98E6-BC0942A77769}" type="slidenum">
              <a:rPr lang="it-IT" smtClean="0">
                <a:solidFill>
                  <a:prstClr val="black"/>
                </a:solidFill>
              </a:rPr>
              <a:pPr/>
              <a:t>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/>
                </a:solidFill>
              </a:rPr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470948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FBC49-6158-9E47-98E6-BC0942A77769}" type="slidenum">
              <a:rPr lang="it-IT" smtClean="0">
                <a:solidFill>
                  <a:prstClr val="black"/>
                </a:solidFill>
              </a:rPr>
              <a:pPr/>
              <a:t>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/>
                </a:solidFill>
              </a:rPr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470948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FBC49-6158-9E47-98E6-BC0942A77769}" type="slidenum">
              <a:rPr lang="it-IT" smtClean="0">
                <a:solidFill>
                  <a:prstClr val="black"/>
                </a:solidFill>
              </a:rPr>
              <a:pPr/>
              <a:t>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/>
                </a:solidFill>
              </a:rPr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470948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FBC49-6158-9E47-98E6-BC0942A77769}" type="slidenum">
              <a:rPr lang="it-IT" smtClean="0">
                <a:solidFill>
                  <a:prstClr val="black"/>
                </a:solidFill>
              </a:rPr>
              <a:pPr/>
              <a:t>10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/>
                </a:solidFill>
              </a:rPr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47094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BF91-76D5-4C4E-A6BE-C9E971CD0888}" type="datetime1">
              <a:rPr lang="it-IT" smtClean="0"/>
              <a:t>31/01/2017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BE43-FD41-4204-B612-7B3F3DCB0565}" type="datetime1">
              <a:rPr lang="it-IT" smtClean="0"/>
              <a:t>31/01/2017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3B12-F7CD-47AB-9003-589061DF507D}" type="datetime1">
              <a:rPr lang="it-IT" smtClean="0"/>
              <a:t>31/01/2017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E84E-78A6-4B6B-9302-E8FDEDA2E33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27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216C9-E4F9-4FF6-9D5C-2ACA9832DB3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03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076B-AEBB-43FF-BB93-8AFDFC0C42A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89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291C-A2B2-48B1-8507-DDD0FEEFEAD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45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54B5-5DBC-4310-9767-274C85FB776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34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BE32-19E8-4A8B-85C9-58ABD0E290E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51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58A2-4928-4CB6-B89A-4FA703A99C5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04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41E42-5333-48F9-BE53-13658FECCA3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7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B0FE-9DA3-4886-9E88-0BF876A77736}" type="datetime1">
              <a:rPr lang="it-IT" smtClean="0"/>
              <a:t>31/01/2017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A6F-01A2-4EA9-A785-BFC581BE203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89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2407-F011-43B1-A1FF-87AC7F5E1E8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71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4BCA-4633-411A-BBE7-7B643F85D7F1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96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7E26-3B55-496F-AF0B-54DA308AD0F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9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70D-7DF9-4941-A756-41CB5986BD7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014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96CF-BB1C-499A-8260-32F2A1E12E6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676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B117-5D23-4ED5-947C-45259CFC82EE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734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8FB8-DAF4-493D-B49C-C2848733351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41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2083-2FCB-4F48-A842-12481408EB0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22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871D-B994-46BF-BC37-B7853697014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8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3701-61AA-49FE-A95B-48AF5DC3625E}" type="datetime1">
              <a:rPr lang="it-IT" smtClean="0"/>
              <a:t>31/01/2017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13B2-2F18-4C81-A441-F0A3CFB8503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58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9811-9075-4E0D-8B71-8E325154D25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83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EDC6-CD90-4A36-AF42-81DFF4A41F8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49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F7C-2989-43DC-BC54-D4DE6AC0876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713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83E4-90D6-475A-B9E3-DA1B69E67F9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615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6A8F1-F1EF-4006-9362-5CF28966C7D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55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339D-49B5-448D-A208-3DCDA86CAEB1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97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B50-D977-4220-8462-6466B29146E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8495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2AE5-B536-476A-8129-591CE14C261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21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50DB-96E9-4301-A421-5FE369764331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2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EE51-6885-480C-83E6-CA8173C22965}" type="datetime1">
              <a:rPr lang="it-IT" smtClean="0"/>
              <a:t>31/01/2017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25881-3FCA-40F2-A105-9393FDFDB65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48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DFDF-57E8-4720-BB56-10876B6E300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65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846F-6D45-4A67-9AEC-BF4894519C1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157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6653-D6E4-4ED3-B8A9-3C0636719CC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395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4C12-8589-4EE7-B649-383F663A0EB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830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BF91-76D5-4C4E-A6BE-C9E971CD088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431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B0FE-9DA3-4886-9E88-0BF876A7773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14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3701-61AA-49FE-A95B-48AF5DC3625E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5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EE51-6885-480C-83E6-CA8173C2296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598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26C6-0BA6-4D82-B183-E38D08C873E1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2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26C6-0BA6-4D82-B183-E38D08C873E1}" type="datetime1">
              <a:rPr lang="it-IT" smtClean="0"/>
              <a:t>31/01/2017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9CB3-CFA9-4FE1-B159-1DEEA476378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753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A40-D9B4-4A4D-9317-AA2B3D40ECE1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095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E8A8-2F6A-4D5A-92D1-DB752439930E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360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5255-BD43-4365-98A8-112972FF98A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34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BE43-FD41-4204-B612-7B3F3DCB056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61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3B12-F7CD-47AB-9003-589061DF507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3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9CB3-CFA9-4FE1-B159-1DEEA4763785}" type="datetime1">
              <a:rPr lang="it-IT" smtClean="0"/>
              <a:t>31/01/2017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A40-D9B4-4A4D-9317-AA2B3D40ECE1}" type="datetime1">
              <a:rPr lang="it-IT" smtClean="0"/>
              <a:t>31/01/2017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E8A8-2F6A-4D5A-92D1-DB752439930E}" type="datetime1">
              <a:rPr lang="it-IT" smtClean="0"/>
              <a:t>31/01/2017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5255-BD43-4365-98A8-112972FF98A2}" type="datetime1">
              <a:rPr lang="it-IT" smtClean="0"/>
              <a:t>31/01/2017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CD6-2BF4-6A45-BEEA-F9AE930001F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6AA6A-7F44-4411-82D2-79BCB23CDA8D}" type="datetime1">
              <a:rPr lang="it-IT" smtClean="0"/>
              <a:t>31/01/2017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2CCD6-2BF4-6A45-BEEA-F9AE930001F0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4F60A-AF23-4B8B-B7E7-4BFF1ABEE9C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8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3D3C5-D2F2-4288-99E2-EB5902173621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FB0DD-A17C-4B90-A591-D0C0C995A69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7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6AA6A-7F44-4411-82D2-79BCB23CDA8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2CCD6-2BF4-6A45-BEEA-F9AE930001F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8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jpeg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jp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jpeg"/><Relationship Id="rId11" Type="http://schemas.microsoft.com/office/2007/relationships/diagramDrawing" Target="../diagrams/drawing1.xml"/><Relationship Id="rId5" Type="http://schemas.openxmlformats.org/officeDocument/2006/relationships/image" Target="../media/image8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7.pn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5800" y="2038985"/>
            <a:ext cx="7772400" cy="1470025"/>
          </a:xfrm>
        </p:spPr>
        <p:txBody>
          <a:bodyPr>
            <a:noAutofit/>
          </a:bodyPr>
          <a:lstStyle/>
          <a:p>
            <a:r>
              <a:rPr lang="it-IT" sz="2600" dirty="0">
                <a:latin typeface="Comic Sans MS" panose="030F0702030302020204" pitchFamily="66" charset="0"/>
              </a:rPr>
              <a:t>Monitoraggio caratteristiche chimico-fisiche e nutrizionali in campioni di olio extravergine d’oliva conservati in diverse tipologie di packaging</a:t>
            </a:r>
          </a:p>
        </p:txBody>
      </p:sp>
      <p:sp>
        <p:nvSpPr>
          <p:cNvPr id="6" name="Sottotitolo 4"/>
          <p:cNvSpPr>
            <a:spLocks noGrp="1"/>
          </p:cNvSpPr>
          <p:nvPr>
            <p:ph type="subTitle" idx="1"/>
          </p:nvPr>
        </p:nvSpPr>
        <p:spPr>
          <a:xfrm>
            <a:off x="457200" y="3634740"/>
            <a:ext cx="8549113" cy="3143250"/>
          </a:xfrm>
        </p:spPr>
        <p:txBody>
          <a:bodyPr anchor="b">
            <a:noAutofit/>
          </a:bodyPr>
          <a:lstStyle/>
          <a:p>
            <a:pPr algn="r"/>
            <a:r>
              <a:rPr lang="it-IT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Prof. Emilio Marengo</a:t>
            </a:r>
          </a:p>
          <a:p>
            <a:pPr algn="r"/>
            <a:r>
              <a:rPr lang="it-IT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Prof. Giorgio Calabrese</a:t>
            </a:r>
          </a:p>
          <a:p>
            <a:pPr algn="r"/>
            <a:endParaRPr lang="it-IT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r"/>
            <a:r>
              <a:rPr lang="it-IT" sz="1600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rPr>
              <a:t>Prof.ssa Elisa Robotti</a:t>
            </a:r>
          </a:p>
          <a:p>
            <a:pPr algn="r"/>
            <a:r>
              <a:rPr lang="it-IT" sz="1600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rPr>
              <a:t>Dott.ssa Eleonora Mazzucco </a:t>
            </a:r>
          </a:p>
          <a:p>
            <a:pPr algn="r"/>
            <a:r>
              <a:rPr lang="it-IT" sz="1600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rPr>
              <a:t>Dott.ssa Bianca </a:t>
            </a:r>
            <a:r>
              <a:rPr lang="it-IT" sz="1600" dirty="0" err="1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rPr>
              <a:t>Bolfi</a:t>
            </a:r>
            <a:endParaRPr lang="it-IT" sz="1600" dirty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 algn="r"/>
            <a:r>
              <a:rPr lang="it-IT" sz="1600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rPr>
              <a:t>Dott. Giuseppe Francesco Caviglia</a:t>
            </a:r>
          </a:p>
          <a:p>
            <a:pPr algn="r"/>
            <a:r>
              <a:rPr lang="it-IT" sz="1600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rPr>
              <a:t>Dott. Fabio </a:t>
            </a:r>
            <a:r>
              <a:rPr lang="it-IT" sz="1600" dirty="0" err="1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rPr>
              <a:t>Gosetti</a:t>
            </a:r>
            <a:endParaRPr lang="it-IT" sz="1600" dirty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 algn="r"/>
            <a:r>
              <a:rPr lang="it-IT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Dott. Marcello Manfredi </a:t>
            </a:r>
          </a:p>
          <a:p>
            <a:pPr algn="r"/>
            <a:r>
              <a:rPr lang="it-IT" sz="1600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rPr>
              <a:t>Dott. Fabio </a:t>
            </a:r>
            <a:r>
              <a:rPr lang="it-IT" sz="1600" dirty="0" err="1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rPr>
              <a:t>Quasso</a:t>
            </a:r>
            <a:r>
              <a:rPr lang="it-IT" sz="1600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C:\Users\Marcello\Documents\logo-isalit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437" y="0"/>
            <a:ext cx="2298563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sellaDiTesto 10"/>
          <p:cNvSpPr txBox="1"/>
          <p:nvPr/>
        </p:nvSpPr>
        <p:spPr>
          <a:xfrm>
            <a:off x="6968175" y="2591817"/>
            <a:ext cx="1913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CG = vetro chiaro</a:t>
            </a:r>
          </a:p>
          <a:p>
            <a:r>
              <a:rPr lang="it-IT" dirty="0"/>
              <a:t>DG = vetro UVAG</a:t>
            </a:r>
          </a:p>
          <a:p>
            <a:r>
              <a:rPr lang="it-IT" dirty="0"/>
              <a:t>TN = latta</a:t>
            </a:r>
          </a:p>
          <a:p>
            <a:r>
              <a:rPr lang="it-IT" dirty="0"/>
              <a:t>PL = plastica PET</a:t>
            </a:r>
          </a:p>
          <a:p>
            <a:r>
              <a:rPr lang="it-IT" dirty="0"/>
              <a:t>BB = </a:t>
            </a:r>
            <a:r>
              <a:rPr lang="it-IT" dirty="0" err="1"/>
              <a:t>bag</a:t>
            </a:r>
            <a:r>
              <a:rPr lang="it-IT" dirty="0"/>
              <a:t>-in-box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86995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/>
              <a:t>Contenuto di metalli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30813"/>
            <a:ext cx="24384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346735" y="5469507"/>
            <a:ext cx="610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contenuto di nichel è maggiore nei campioni conservati nei contenitori in latta e </a:t>
            </a:r>
            <a:r>
              <a:rPr lang="it-IT" dirty="0" err="1"/>
              <a:t>bag</a:t>
            </a:r>
            <a:r>
              <a:rPr lang="it-IT" dirty="0"/>
              <a:t>-in-box.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11" y="1924635"/>
            <a:ext cx="6053137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913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/>
              <a:t>Studio della componente volatile</a:t>
            </a:r>
          </a:p>
        </p:txBody>
      </p:sp>
      <p:pic>
        <p:nvPicPr>
          <p:cNvPr id="3" name="Immagine 2" descr="C:\Users\Marcello\Documents\logo-isalit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437" y="0"/>
            <a:ext cx="2298563" cy="82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560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86995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/>
              <a:t>Studio della componente volatile</a:t>
            </a:r>
          </a:p>
        </p:txBody>
      </p:sp>
      <p:pic>
        <p:nvPicPr>
          <p:cNvPr id="8" name="Immagine 7" descr="C:\Users\Marcello\Documents\logo-isalit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437" y="0"/>
            <a:ext cx="2298563" cy="82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uppo 2"/>
          <p:cNvGrpSpPr/>
          <p:nvPr/>
        </p:nvGrpSpPr>
        <p:grpSpPr>
          <a:xfrm>
            <a:off x="1334540" y="2358939"/>
            <a:ext cx="6882704" cy="4242833"/>
            <a:chOff x="1334540" y="2358939"/>
            <a:chExt cx="6882704" cy="4242833"/>
          </a:xfrm>
        </p:grpSpPr>
        <p:pic>
          <p:nvPicPr>
            <p:cNvPr id="71685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8" t="3569" r="4215" b="6865"/>
            <a:stretch/>
          </p:blipFill>
          <p:spPr bwMode="auto">
            <a:xfrm>
              <a:off x="2508422" y="2474615"/>
              <a:ext cx="5708822" cy="4127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sellaDiTesto 1"/>
            <p:cNvSpPr txBox="1"/>
            <p:nvPr/>
          </p:nvSpPr>
          <p:spPr>
            <a:xfrm>
              <a:off x="1334540" y="2358939"/>
              <a:ext cx="2879125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/>
                <a:t>Molecole volatili si legano ai recettori e viene mandato lo stimolo al cervello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7494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882622"/>
              </p:ext>
            </p:extLst>
          </p:nvPr>
        </p:nvGraphicFramePr>
        <p:xfrm>
          <a:off x="119881" y="1210960"/>
          <a:ext cx="7269205" cy="5451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7" r:id="rId5" imgW="5943600" imgH="4457880" progId="">
                  <p:embed/>
                </p:oleObj>
              </mc:Choice>
              <mc:Fallback>
                <p:oleObj r:id="rId5" imgW="5943600" imgH="4457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881" y="1210960"/>
                        <a:ext cx="7269205" cy="5451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7203281" y="3401615"/>
            <a:ext cx="194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prstClr val="black"/>
                </a:solidFill>
              </a:rPr>
              <a:t>Aroma iniziale più stabile nel tempo</a:t>
            </a:r>
          </a:p>
        </p:txBody>
      </p:sp>
      <p:pic>
        <p:nvPicPr>
          <p:cNvPr id="3" name="Immagine 2" descr="C:\Users\Marcello\Documents\logo-isalitok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437" y="0"/>
            <a:ext cx="2298563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sellaDiTesto 11"/>
          <p:cNvSpPr txBox="1"/>
          <p:nvPr/>
        </p:nvSpPr>
        <p:spPr>
          <a:xfrm>
            <a:off x="7315200" y="1179052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prstClr val="black"/>
                </a:solidFill>
              </a:rPr>
              <a:t>t0 </a:t>
            </a:r>
            <a:r>
              <a:rPr lang="it-IT" dirty="0">
                <a:solidFill>
                  <a:prstClr val="black"/>
                </a:solidFill>
                <a:sym typeface="Wingdings" panose="05000000000000000000" pitchFamily="2" charset="2"/>
              </a:rPr>
              <a:t> t14</a:t>
            </a:r>
            <a:br>
              <a:rPr lang="it-IT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it-IT" dirty="0">
                <a:solidFill>
                  <a:prstClr val="black"/>
                </a:solidFill>
                <a:sym typeface="Wingdings" panose="05000000000000000000" pitchFamily="2" charset="2"/>
              </a:rPr>
              <a:t>Contenitori nuovi aperti e immediatamente analizzati 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129891" y="5440288"/>
            <a:ext cx="18846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prstClr val="black"/>
                </a:solidFill>
              </a:rPr>
              <a:t>CG = vetro chiaro</a:t>
            </a:r>
          </a:p>
          <a:p>
            <a:pPr algn="r"/>
            <a:r>
              <a:rPr lang="it-IT" dirty="0">
                <a:solidFill>
                  <a:prstClr val="black"/>
                </a:solidFill>
              </a:rPr>
              <a:t>DG = vetro UVAG</a:t>
            </a:r>
          </a:p>
          <a:p>
            <a:pPr algn="r"/>
            <a:r>
              <a:rPr lang="it-IT" dirty="0">
                <a:solidFill>
                  <a:prstClr val="black"/>
                </a:solidFill>
              </a:rPr>
              <a:t>TN = latta</a:t>
            </a:r>
          </a:p>
          <a:p>
            <a:pPr algn="r"/>
            <a:r>
              <a:rPr lang="it-IT" dirty="0">
                <a:solidFill>
                  <a:prstClr val="black"/>
                </a:solidFill>
              </a:rPr>
              <a:t>PL = plastica (PET)</a:t>
            </a:r>
          </a:p>
          <a:p>
            <a:pPr algn="r"/>
            <a:r>
              <a:rPr lang="it-IT" dirty="0">
                <a:solidFill>
                  <a:prstClr val="black"/>
                </a:solidFill>
              </a:rPr>
              <a:t>BB = </a:t>
            </a:r>
            <a:r>
              <a:rPr lang="it-IT" dirty="0" err="1">
                <a:solidFill>
                  <a:prstClr val="black"/>
                </a:solidFill>
              </a:rPr>
              <a:t>bag</a:t>
            </a:r>
            <a:r>
              <a:rPr lang="it-IT" dirty="0">
                <a:solidFill>
                  <a:prstClr val="black"/>
                </a:solidFill>
              </a:rPr>
              <a:t>-in-box</a:t>
            </a:r>
          </a:p>
        </p:txBody>
      </p:sp>
      <p:sp>
        <p:nvSpPr>
          <p:cNvPr id="2" name="Ovale 1"/>
          <p:cNvSpPr/>
          <p:nvPr/>
        </p:nvSpPr>
        <p:spPr>
          <a:xfrm>
            <a:off x="5862918" y="4717997"/>
            <a:ext cx="906716" cy="6377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Ovale 10"/>
          <p:cNvSpPr/>
          <p:nvPr/>
        </p:nvSpPr>
        <p:spPr>
          <a:xfrm rot="1798295">
            <a:off x="4400058" y="4924986"/>
            <a:ext cx="1150514" cy="6377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Ovale 12"/>
          <p:cNvSpPr/>
          <p:nvPr/>
        </p:nvSpPr>
        <p:spPr>
          <a:xfrm rot="4065705">
            <a:off x="2838095" y="4626457"/>
            <a:ext cx="1602099" cy="6377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Ovale 13"/>
          <p:cNvSpPr/>
          <p:nvPr/>
        </p:nvSpPr>
        <p:spPr>
          <a:xfrm>
            <a:off x="1882588" y="4787153"/>
            <a:ext cx="1105689" cy="8994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Ovale 18"/>
          <p:cNvSpPr/>
          <p:nvPr/>
        </p:nvSpPr>
        <p:spPr>
          <a:xfrm>
            <a:off x="594549" y="4771777"/>
            <a:ext cx="1105689" cy="8994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6" name="Connettore diritto 5"/>
          <p:cNvCxnSpPr/>
          <p:nvPr/>
        </p:nvCxnSpPr>
        <p:spPr>
          <a:xfrm flipH="1">
            <a:off x="5504449" y="5163671"/>
            <a:ext cx="358469" cy="7320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/>
          <p:cNvCxnSpPr/>
          <p:nvPr/>
        </p:nvCxnSpPr>
        <p:spPr>
          <a:xfrm flipH="1">
            <a:off x="4072344" y="5184897"/>
            <a:ext cx="358469" cy="7320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/>
          <p:cNvCxnSpPr/>
          <p:nvPr/>
        </p:nvCxnSpPr>
        <p:spPr>
          <a:xfrm flipH="1">
            <a:off x="2960611" y="5090467"/>
            <a:ext cx="358469" cy="7320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/>
          <p:cNvCxnSpPr>
            <a:cxnSpLocks/>
          </p:cNvCxnSpPr>
          <p:nvPr/>
        </p:nvCxnSpPr>
        <p:spPr>
          <a:xfrm flipH="1">
            <a:off x="1752773" y="5090467"/>
            <a:ext cx="166801" cy="36602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149624" y="535490"/>
            <a:ext cx="4056114" cy="37856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57200"/>
            <a:r>
              <a:rPr lang="it-IT" sz="2000" dirty="0">
                <a:solidFill>
                  <a:srgbClr val="0070C0"/>
                </a:solidFill>
              </a:rPr>
              <a:t>Aldeidi:</a:t>
            </a:r>
          </a:p>
          <a:p>
            <a:pPr marL="285750" indent="-285750" defTabSz="457200">
              <a:buFontTx/>
              <a:buChar char="-"/>
            </a:pPr>
            <a:r>
              <a:rPr lang="it-IT" sz="2000" dirty="0">
                <a:solidFill>
                  <a:prstClr val="white"/>
                </a:solidFill>
              </a:rPr>
              <a:t>2-pentenal: </a:t>
            </a:r>
            <a:r>
              <a:rPr lang="it-IT" sz="2000" i="1" dirty="0">
                <a:solidFill>
                  <a:prstClr val="white"/>
                </a:solidFill>
              </a:rPr>
              <a:t>nota «</a:t>
            </a:r>
            <a:r>
              <a:rPr lang="it-IT" sz="2000" i="1" dirty="0" err="1">
                <a:solidFill>
                  <a:prstClr val="white"/>
                </a:solidFill>
              </a:rPr>
              <a:t>pungent</a:t>
            </a:r>
            <a:r>
              <a:rPr lang="it-IT" sz="2000" i="1" dirty="0">
                <a:solidFill>
                  <a:prstClr val="white"/>
                </a:solidFill>
              </a:rPr>
              <a:t>, </a:t>
            </a:r>
            <a:r>
              <a:rPr lang="it-IT" sz="2000" i="1" dirty="0" err="1">
                <a:solidFill>
                  <a:prstClr val="white"/>
                </a:solidFill>
              </a:rPr>
              <a:t>apple-like</a:t>
            </a:r>
            <a:r>
              <a:rPr lang="it-IT" sz="2000" i="1" dirty="0">
                <a:solidFill>
                  <a:prstClr val="white"/>
                </a:solidFill>
              </a:rPr>
              <a:t>»</a:t>
            </a:r>
          </a:p>
          <a:p>
            <a:pPr marL="285750" indent="-285750" defTabSz="457200">
              <a:buFontTx/>
              <a:buChar char="-"/>
            </a:pPr>
            <a:r>
              <a:rPr lang="it-IT" sz="2000" dirty="0">
                <a:solidFill>
                  <a:prstClr val="white"/>
                </a:solidFill>
              </a:rPr>
              <a:t>3-hexenal: nota «</a:t>
            </a:r>
            <a:r>
              <a:rPr lang="it-IT" sz="2000" i="1" dirty="0" err="1">
                <a:solidFill>
                  <a:prstClr val="white"/>
                </a:solidFill>
              </a:rPr>
              <a:t>leaf-like</a:t>
            </a:r>
            <a:r>
              <a:rPr lang="it-IT" sz="2000" i="1" dirty="0">
                <a:solidFill>
                  <a:prstClr val="white"/>
                </a:solidFill>
              </a:rPr>
              <a:t>»</a:t>
            </a:r>
          </a:p>
          <a:p>
            <a:pPr marL="285750" indent="-285750" defTabSz="457200">
              <a:buFontTx/>
              <a:buChar char="-"/>
            </a:pPr>
            <a:r>
              <a:rPr lang="it-IT" sz="2000" dirty="0" err="1">
                <a:solidFill>
                  <a:prstClr val="white"/>
                </a:solidFill>
              </a:rPr>
              <a:t>heptanal</a:t>
            </a:r>
            <a:r>
              <a:rPr lang="it-IT" sz="2000" dirty="0">
                <a:solidFill>
                  <a:prstClr val="white"/>
                </a:solidFill>
              </a:rPr>
              <a:t>: </a:t>
            </a:r>
            <a:r>
              <a:rPr lang="it-IT" sz="2000" i="1" dirty="0">
                <a:solidFill>
                  <a:prstClr val="white"/>
                </a:solidFill>
              </a:rPr>
              <a:t>nota «</a:t>
            </a:r>
            <a:r>
              <a:rPr lang="it-IT" sz="2000" i="1" dirty="0" err="1">
                <a:solidFill>
                  <a:prstClr val="white"/>
                </a:solidFill>
              </a:rPr>
              <a:t>oily</a:t>
            </a:r>
            <a:r>
              <a:rPr lang="it-IT" sz="2000" i="1" dirty="0">
                <a:solidFill>
                  <a:prstClr val="white"/>
                </a:solidFill>
              </a:rPr>
              <a:t>, </a:t>
            </a:r>
            <a:r>
              <a:rPr lang="it-IT" sz="2000" i="1" dirty="0" err="1">
                <a:solidFill>
                  <a:prstClr val="white"/>
                </a:solidFill>
              </a:rPr>
              <a:t>fatty</a:t>
            </a:r>
            <a:r>
              <a:rPr lang="it-IT" sz="2000" i="1" dirty="0">
                <a:solidFill>
                  <a:prstClr val="white"/>
                </a:solidFill>
              </a:rPr>
              <a:t>, </a:t>
            </a:r>
            <a:r>
              <a:rPr lang="it-IT" sz="2000" i="1" dirty="0" err="1">
                <a:solidFill>
                  <a:prstClr val="white"/>
                </a:solidFill>
              </a:rPr>
              <a:t>woody</a:t>
            </a:r>
            <a:r>
              <a:rPr lang="it-IT" sz="2000" i="1" dirty="0">
                <a:solidFill>
                  <a:prstClr val="white"/>
                </a:solidFill>
              </a:rPr>
              <a:t>» </a:t>
            </a:r>
          </a:p>
          <a:p>
            <a:pPr marL="285750" indent="-285750" defTabSz="457200">
              <a:buFontTx/>
              <a:buChar char="-"/>
            </a:pPr>
            <a:r>
              <a:rPr lang="it-IT" sz="2000" dirty="0" err="1">
                <a:solidFill>
                  <a:prstClr val="white"/>
                </a:solidFill>
              </a:rPr>
              <a:t>benzaldehyde</a:t>
            </a:r>
            <a:r>
              <a:rPr lang="it-IT" sz="2000" dirty="0">
                <a:solidFill>
                  <a:prstClr val="white"/>
                </a:solidFill>
              </a:rPr>
              <a:t> </a:t>
            </a:r>
            <a:r>
              <a:rPr lang="it-IT" sz="2000" i="1" dirty="0">
                <a:solidFill>
                  <a:prstClr val="white"/>
                </a:solidFill>
              </a:rPr>
              <a:t>nota «</a:t>
            </a:r>
            <a:r>
              <a:rPr lang="it-IT" sz="2000" i="1" dirty="0" err="1">
                <a:solidFill>
                  <a:prstClr val="white"/>
                </a:solidFill>
              </a:rPr>
              <a:t>almond</a:t>
            </a:r>
            <a:r>
              <a:rPr lang="it-IT" sz="2000" i="1" dirty="0">
                <a:solidFill>
                  <a:prstClr val="white"/>
                </a:solidFill>
              </a:rPr>
              <a:t>, </a:t>
            </a:r>
            <a:r>
              <a:rPr lang="it-IT" sz="2000" i="1" dirty="0" err="1">
                <a:solidFill>
                  <a:prstClr val="white"/>
                </a:solidFill>
              </a:rPr>
              <a:t>burnt</a:t>
            </a:r>
            <a:r>
              <a:rPr lang="it-IT" sz="2000" i="1" dirty="0">
                <a:solidFill>
                  <a:prstClr val="white"/>
                </a:solidFill>
              </a:rPr>
              <a:t> sugar»</a:t>
            </a:r>
            <a:endParaRPr lang="it-IT" sz="2000" dirty="0">
              <a:solidFill>
                <a:prstClr val="white"/>
              </a:solidFill>
            </a:endParaRPr>
          </a:p>
          <a:p>
            <a:pPr marL="285750" indent="-285750" defTabSz="457200">
              <a:buFontTx/>
              <a:buChar char="-"/>
            </a:pPr>
            <a:r>
              <a:rPr lang="it-IT" sz="2000" dirty="0">
                <a:solidFill>
                  <a:srgbClr val="0070C0"/>
                </a:solidFill>
              </a:rPr>
              <a:t>Esteri</a:t>
            </a:r>
            <a:r>
              <a:rPr lang="it-IT" sz="2000" dirty="0">
                <a:solidFill>
                  <a:prstClr val="white"/>
                </a:solidFill>
              </a:rPr>
              <a:t>:</a:t>
            </a:r>
          </a:p>
          <a:p>
            <a:pPr marL="285750" indent="-285750" defTabSz="457200">
              <a:buFontTx/>
              <a:buChar char="-"/>
            </a:pPr>
            <a:r>
              <a:rPr lang="it-IT" sz="2000" dirty="0">
                <a:solidFill>
                  <a:prstClr val="white"/>
                </a:solidFill>
              </a:rPr>
              <a:t>n-</a:t>
            </a:r>
            <a:r>
              <a:rPr lang="it-IT" sz="2000" dirty="0" err="1">
                <a:solidFill>
                  <a:prstClr val="white"/>
                </a:solidFill>
              </a:rPr>
              <a:t>hexyl</a:t>
            </a:r>
            <a:r>
              <a:rPr lang="it-IT" sz="2000" dirty="0">
                <a:solidFill>
                  <a:prstClr val="white"/>
                </a:solidFill>
              </a:rPr>
              <a:t> acetate: </a:t>
            </a:r>
            <a:r>
              <a:rPr lang="it-IT" sz="2000" i="1" dirty="0">
                <a:solidFill>
                  <a:prstClr val="white"/>
                </a:solidFill>
              </a:rPr>
              <a:t>nota «</a:t>
            </a:r>
            <a:r>
              <a:rPr lang="it-IT" sz="2000" i="1" dirty="0" err="1">
                <a:solidFill>
                  <a:prstClr val="white"/>
                </a:solidFill>
              </a:rPr>
              <a:t>fruity</a:t>
            </a:r>
            <a:r>
              <a:rPr lang="it-IT" sz="2000" i="1" dirty="0">
                <a:solidFill>
                  <a:prstClr val="white"/>
                </a:solidFill>
              </a:rPr>
              <a:t>»</a:t>
            </a:r>
            <a:r>
              <a:rPr lang="it-IT" sz="2000" dirty="0">
                <a:solidFill>
                  <a:prstClr val="white"/>
                </a:solidFill>
              </a:rPr>
              <a:t>  </a:t>
            </a:r>
          </a:p>
          <a:p>
            <a:pPr marL="285750" indent="-285750" defTabSz="457200">
              <a:buFontTx/>
              <a:buChar char="-"/>
            </a:pPr>
            <a:r>
              <a:rPr lang="it-IT" sz="2000" dirty="0">
                <a:solidFill>
                  <a:prstClr val="white"/>
                </a:solidFill>
              </a:rPr>
              <a:t>3-hexen-1-ol, acetate: </a:t>
            </a:r>
            <a:r>
              <a:rPr lang="it-IT" sz="2000" i="1" dirty="0">
                <a:solidFill>
                  <a:prstClr val="white"/>
                </a:solidFill>
              </a:rPr>
              <a:t>nota «</a:t>
            </a:r>
            <a:r>
              <a:rPr lang="it-IT" sz="2000" i="1" dirty="0" err="1">
                <a:solidFill>
                  <a:prstClr val="white"/>
                </a:solidFill>
              </a:rPr>
              <a:t>sweet</a:t>
            </a:r>
            <a:r>
              <a:rPr lang="it-IT" sz="2000" i="1" dirty="0">
                <a:solidFill>
                  <a:prstClr val="white"/>
                </a:solidFill>
              </a:rPr>
              <a:t>»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4326824" y="542877"/>
            <a:ext cx="4580128" cy="25545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57200"/>
            <a:r>
              <a:rPr lang="it-IT" sz="2000" dirty="0">
                <a:solidFill>
                  <a:srgbClr val="0070C0"/>
                </a:solidFill>
              </a:rPr>
              <a:t>Chetoni</a:t>
            </a:r>
            <a:r>
              <a:rPr lang="it-IT" sz="2000" dirty="0">
                <a:solidFill>
                  <a:prstClr val="white"/>
                </a:solidFill>
              </a:rPr>
              <a:t>:</a:t>
            </a:r>
          </a:p>
          <a:p>
            <a:pPr marL="285750" indent="-285750" defTabSz="457200">
              <a:buFontTx/>
              <a:buChar char="-"/>
            </a:pPr>
            <a:r>
              <a:rPr lang="it-IT" sz="2000" dirty="0">
                <a:solidFill>
                  <a:prstClr val="white"/>
                </a:solidFill>
              </a:rPr>
              <a:t>5-hepten-2-one, 6-methyl: nota </a:t>
            </a:r>
            <a:r>
              <a:rPr lang="it-IT" sz="2000" i="1" dirty="0">
                <a:solidFill>
                  <a:prstClr val="white"/>
                </a:solidFill>
              </a:rPr>
              <a:t>«</a:t>
            </a:r>
            <a:r>
              <a:rPr lang="it-IT" sz="2000" i="1" dirty="0" err="1">
                <a:solidFill>
                  <a:prstClr val="white"/>
                </a:solidFill>
              </a:rPr>
              <a:t>pungent</a:t>
            </a:r>
            <a:r>
              <a:rPr lang="it-IT" sz="2000" i="1" dirty="0">
                <a:solidFill>
                  <a:prstClr val="white"/>
                </a:solidFill>
              </a:rPr>
              <a:t>, green»</a:t>
            </a:r>
          </a:p>
          <a:p>
            <a:pPr defTabSz="457200"/>
            <a:r>
              <a:rPr lang="it-IT" sz="2000" dirty="0">
                <a:solidFill>
                  <a:srgbClr val="0070C0"/>
                </a:solidFill>
              </a:rPr>
              <a:t>Alcoli</a:t>
            </a:r>
            <a:r>
              <a:rPr lang="it-IT" sz="2000" dirty="0">
                <a:solidFill>
                  <a:prstClr val="white"/>
                </a:solidFill>
              </a:rPr>
              <a:t>:</a:t>
            </a:r>
          </a:p>
          <a:p>
            <a:pPr marL="285750" indent="-285750" defTabSz="457200">
              <a:buFontTx/>
              <a:buChar char="-"/>
            </a:pPr>
            <a:r>
              <a:rPr lang="it-IT" sz="2000" dirty="0">
                <a:solidFill>
                  <a:prstClr val="white"/>
                </a:solidFill>
              </a:rPr>
              <a:t>1- </a:t>
            </a:r>
            <a:r>
              <a:rPr lang="it-IT" sz="2000" dirty="0" err="1">
                <a:solidFill>
                  <a:prstClr val="white"/>
                </a:solidFill>
              </a:rPr>
              <a:t>Hexanol</a:t>
            </a:r>
            <a:r>
              <a:rPr lang="it-IT" sz="2000" dirty="0">
                <a:solidFill>
                  <a:prstClr val="white"/>
                </a:solidFill>
              </a:rPr>
              <a:t>: nota </a:t>
            </a:r>
            <a:r>
              <a:rPr lang="it-IT" sz="2000" i="1" dirty="0">
                <a:solidFill>
                  <a:prstClr val="white"/>
                </a:solidFill>
              </a:rPr>
              <a:t>«</a:t>
            </a:r>
            <a:r>
              <a:rPr lang="it-IT" sz="2000" i="1" dirty="0" err="1">
                <a:solidFill>
                  <a:prstClr val="white"/>
                </a:solidFill>
              </a:rPr>
              <a:t>Fruity</a:t>
            </a:r>
            <a:r>
              <a:rPr lang="it-IT" sz="2000" i="1" dirty="0">
                <a:solidFill>
                  <a:prstClr val="white"/>
                </a:solidFill>
              </a:rPr>
              <a:t>, banana, soft»</a:t>
            </a:r>
          </a:p>
          <a:p>
            <a:pPr marL="285750" indent="-285750" defTabSz="457200">
              <a:buFontTx/>
              <a:buChar char="-"/>
            </a:pPr>
            <a:r>
              <a:rPr lang="it-IT" sz="2000" dirty="0">
                <a:solidFill>
                  <a:prstClr val="white"/>
                </a:solidFill>
              </a:rPr>
              <a:t>2-Hexen-1-ol: nota </a:t>
            </a:r>
            <a:r>
              <a:rPr lang="it-IT" sz="2000" i="1" dirty="0">
                <a:solidFill>
                  <a:prstClr val="white"/>
                </a:solidFill>
              </a:rPr>
              <a:t>«Green </a:t>
            </a:r>
            <a:r>
              <a:rPr lang="it-IT" sz="2000" i="1" dirty="0" err="1">
                <a:solidFill>
                  <a:prstClr val="white"/>
                </a:solidFill>
              </a:rPr>
              <a:t>grass</a:t>
            </a:r>
            <a:r>
              <a:rPr lang="it-IT" sz="2000" i="1" dirty="0">
                <a:solidFill>
                  <a:prstClr val="white"/>
                </a:solidFill>
              </a:rPr>
              <a:t>, </a:t>
            </a:r>
            <a:r>
              <a:rPr lang="it-IT" sz="2000" i="1" dirty="0" err="1">
                <a:solidFill>
                  <a:prstClr val="white"/>
                </a:solidFill>
              </a:rPr>
              <a:t>leaves</a:t>
            </a:r>
            <a:r>
              <a:rPr lang="it-IT" sz="2000" i="1" dirty="0">
                <a:solidFill>
                  <a:prstClr val="white"/>
                </a:solidFill>
              </a:rPr>
              <a:t>»</a:t>
            </a:r>
          </a:p>
          <a:p>
            <a:pPr marL="285750" indent="-285750" defTabSz="457200">
              <a:buFontTx/>
              <a:buChar char="-"/>
            </a:pPr>
            <a:r>
              <a:rPr lang="it-IT" sz="2000" dirty="0" err="1">
                <a:solidFill>
                  <a:prstClr val="white"/>
                </a:solidFill>
              </a:rPr>
              <a:t>phenyl</a:t>
            </a:r>
            <a:r>
              <a:rPr lang="it-IT" sz="2000" dirty="0">
                <a:solidFill>
                  <a:prstClr val="white"/>
                </a:solidFill>
              </a:rPr>
              <a:t> </a:t>
            </a:r>
            <a:r>
              <a:rPr lang="it-IT" sz="2000" dirty="0" err="1">
                <a:solidFill>
                  <a:prstClr val="white"/>
                </a:solidFill>
              </a:rPr>
              <a:t>ethyl</a:t>
            </a:r>
            <a:r>
              <a:rPr lang="it-IT" sz="2000" dirty="0">
                <a:solidFill>
                  <a:prstClr val="white"/>
                </a:solidFill>
              </a:rPr>
              <a:t> </a:t>
            </a:r>
            <a:r>
              <a:rPr lang="it-IT" sz="2000" dirty="0" err="1">
                <a:solidFill>
                  <a:prstClr val="white"/>
                </a:solidFill>
              </a:rPr>
              <a:t>alcohol</a:t>
            </a:r>
            <a:r>
              <a:rPr lang="it-IT" sz="2000" dirty="0">
                <a:solidFill>
                  <a:prstClr val="white"/>
                </a:solidFill>
              </a:rPr>
              <a:t>: </a:t>
            </a:r>
            <a:r>
              <a:rPr lang="it-IT" sz="2000" i="1" dirty="0">
                <a:solidFill>
                  <a:prstClr val="white"/>
                </a:solidFill>
              </a:rPr>
              <a:t>nota «</a:t>
            </a:r>
            <a:r>
              <a:rPr lang="it-IT" sz="2000" i="1" dirty="0" err="1">
                <a:solidFill>
                  <a:prstClr val="white"/>
                </a:solidFill>
              </a:rPr>
              <a:t>floral</a:t>
            </a:r>
            <a:r>
              <a:rPr lang="it-IT" sz="2000" i="1" dirty="0">
                <a:solidFill>
                  <a:prstClr val="white"/>
                </a:solidFill>
              </a:rPr>
              <a:t>»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720859" y="5366890"/>
            <a:ext cx="7518400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57200"/>
            <a:r>
              <a:rPr lang="it-IT" sz="2000" dirty="0">
                <a:solidFill>
                  <a:srgbClr val="0070C0"/>
                </a:solidFill>
              </a:rPr>
              <a:t>Terpeni</a:t>
            </a:r>
            <a:r>
              <a:rPr lang="it-IT" sz="2000" dirty="0">
                <a:solidFill>
                  <a:prstClr val="white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it-IT" sz="2000" dirty="0" err="1">
                <a:solidFill>
                  <a:prstClr val="white"/>
                </a:solidFill>
              </a:rPr>
              <a:t>Copaene</a:t>
            </a:r>
            <a:r>
              <a:rPr lang="it-IT" sz="2000" dirty="0">
                <a:solidFill>
                  <a:prstClr val="white"/>
                </a:solidFill>
              </a:rPr>
              <a:t>: </a:t>
            </a:r>
            <a:r>
              <a:rPr lang="it-IT" sz="2000" i="1" dirty="0">
                <a:solidFill>
                  <a:prstClr val="white"/>
                </a:solidFill>
              </a:rPr>
              <a:t>nota «</a:t>
            </a:r>
            <a:r>
              <a:rPr lang="it-IT" sz="2000" i="1" dirty="0" err="1">
                <a:solidFill>
                  <a:prstClr val="white"/>
                </a:solidFill>
              </a:rPr>
              <a:t>artichoke</a:t>
            </a:r>
            <a:r>
              <a:rPr lang="it-IT" sz="2000" i="1" dirty="0">
                <a:solidFill>
                  <a:prstClr val="white"/>
                </a:solidFill>
              </a:rPr>
              <a:t> and tomato»</a:t>
            </a:r>
            <a:endParaRPr lang="it-IT" sz="2000" dirty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2000" dirty="0">
                <a:solidFill>
                  <a:prstClr val="white"/>
                </a:solidFill>
              </a:rPr>
              <a:t>alfa-</a:t>
            </a:r>
            <a:r>
              <a:rPr lang="it-IT" sz="2000" dirty="0" err="1">
                <a:solidFill>
                  <a:prstClr val="white"/>
                </a:solidFill>
              </a:rPr>
              <a:t>farnesene</a:t>
            </a:r>
            <a:r>
              <a:rPr lang="it-IT" sz="2000" dirty="0">
                <a:solidFill>
                  <a:prstClr val="white"/>
                </a:solidFill>
              </a:rPr>
              <a:t> (n.63): </a:t>
            </a:r>
            <a:r>
              <a:rPr lang="it-IT" sz="2000" i="1" dirty="0">
                <a:solidFill>
                  <a:prstClr val="white"/>
                </a:solidFill>
              </a:rPr>
              <a:t>nota «</a:t>
            </a:r>
            <a:r>
              <a:rPr lang="it-IT" sz="2000" i="1" dirty="0" err="1">
                <a:solidFill>
                  <a:prstClr val="white"/>
                </a:solidFill>
              </a:rPr>
              <a:t>herbal</a:t>
            </a:r>
            <a:r>
              <a:rPr lang="it-IT" sz="2000" i="1" dirty="0">
                <a:solidFill>
                  <a:prstClr val="white"/>
                </a:solidFill>
              </a:rPr>
              <a:t> and green notes»</a:t>
            </a:r>
          </a:p>
        </p:txBody>
      </p:sp>
    </p:spTree>
    <p:extLst>
      <p:ext uri="{BB962C8B-B14F-4D97-AF65-F5344CB8AC3E}">
        <p14:creationId xmlns:p14="http://schemas.microsoft.com/office/powerpoint/2010/main" val="320096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4" grpId="0" animBg="1"/>
      <p:bldP spid="19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783840"/>
              </p:ext>
            </p:extLst>
          </p:nvPr>
        </p:nvGraphicFramePr>
        <p:xfrm>
          <a:off x="133283" y="1243914"/>
          <a:ext cx="7214286" cy="5410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12" r:id="rId5" imgW="5943600" imgH="4457880" progId="">
                  <p:embed/>
                </p:oleObj>
              </mc:Choice>
              <mc:Fallback>
                <p:oleObj r:id="rId5" imgW="5943600" imgH="4457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283" y="1243914"/>
                        <a:ext cx="7214286" cy="5410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magine 2" descr="C:\Users\Marcello\Documents\logo-isalitok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437" y="0"/>
            <a:ext cx="2298563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sellaDiTesto 11"/>
          <p:cNvSpPr txBox="1"/>
          <p:nvPr/>
        </p:nvSpPr>
        <p:spPr>
          <a:xfrm>
            <a:off x="7347568" y="1543909"/>
            <a:ext cx="17964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prstClr val="black"/>
                </a:solidFill>
              </a:rPr>
              <a:t>t0 </a:t>
            </a:r>
            <a:r>
              <a:rPr lang="it-IT" dirty="0">
                <a:solidFill>
                  <a:prstClr val="black"/>
                </a:solidFill>
                <a:sym typeface="Wingdings" panose="05000000000000000000" pitchFamily="2" charset="2"/>
              </a:rPr>
              <a:t> t14</a:t>
            </a:r>
            <a:br>
              <a:rPr lang="it-IT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it-IT" dirty="0">
                <a:solidFill>
                  <a:prstClr val="black"/>
                </a:solidFill>
                <a:sym typeface="Wingdings" panose="05000000000000000000" pitchFamily="2" charset="2"/>
              </a:rPr>
              <a:t>Contenitori nuovi aperti e immediatamente analizzati 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129891" y="5440288"/>
            <a:ext cx="18846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prstClr val="black"/>
                </a:solidFill>
              </a:rPr>
              <a:t>CG = vetro chiaro</a:t>
            </a:r>
          </a:p>
          <a:p>
            <a:pPr algn="r"/>
            <a:r>
              <a:rPr lang="it-IT" dirty="0">
                <a:solidFill>
                  <a:prstClr val="black"/>
                </a:solidFill>
              </a:rPr>
              <a:t>DG = vetro UVAG</a:t>
            </a:r>
          </a:p>
          <a:p>
            <a:pPr algn="r"/>
            <a:r>
              <a:rPr lang="it-IT" dirty="0">
                <a:solidFill>
                  <a:prstClr val="black"/>
                </a:solidFill>
              </a:rPr>
              <a:t>TN = latta</a:t>
            </a:r>
          </a:p>
          <a:p>
            <a:pPr algn="r"/>
            <a:r>
              <a:rPr lang="it-IT" dirty="0">
                <a:solidFill>
                  <a:prstClr val="black"/>
                </a:solidFill>
              </a:rPr>
              <a:t>PL = plastica (PET)</a:t>
            </a:r>
          </a:p>
          <a:p>
            <a:pPr algn="r"/>
            <a:r>
              <a:rPr lang="it-IT" dirty="0">
                <a:solidFill>
                  <a:prstClr val="black"/>
                </a:solidFill>
              </a:rPr>
              <a:t>BB = </a:t>
            </a:r>
            <a:r>
              <a:rPr lang="it-IT" dirty="0" err="1">
                <a:solidFill>
                  <a:prstClr val="black"/>
                </a:solidFill>
              </a:rPr>
              <a:t>bag</a:t>
            </a:r>
            <a:r>
              <a:rPr lang="it-IT" dirty="0">
                <a:solidFill>
                  <a:prstClr val="black"/>
                </a:solidFill>
              </a:rPr>
              <a:t>-in-box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1973649" y="1243914"/>
            <a:ext cx="4572000" cy="16312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457200"/>
            <a:r>
              <a:rPr lang="en-US" sz="2000" dirty="0" err="1">
                <a:solidFill>
                  <a:srgbClr val="0070C0"/>
                </a:solidFill>
              </a:rPr>
              <a:t>Alcoli</a:t>
            </a:r>
            <a:r>
              <a:rPr lang="en-US" sz="2000" dirty="0">
                <a:solidFill>
                  <a:prstClr val="white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it-IT" sz="2000" dirty="0">
                <a:solidFill>
                  <a:prstClr val="white"/>
                </a:solidFill>
              </a:rPr>
              <a:t>2-hexanol: nota «</a:t>
            </a:r>
            <a:r>
              <a:rPr lang="it-IT" sz="2000" dirty="0" err="1">
                <a:solidFill>
                  <a:prstClr val="white"/>
                </a:solidFill>
              </a:rPr>
              <a:t>winey</a:t>
            </a:r>
            <a:r>
              <a:rPr lang="it-IT" sz="2000" dirty="0">
                <a:solidFill>
                  <a:prstClr val="white"/>
                </a:solidFill>
              </a:rPr>
              <a:t>»</a:t>
            </a:r>
          </a:p>
          <a:p>
            <a:pPr defTabSz="457200"/>
            <a:r>
              <a:rPr lang="it-IT" sz="2000" dirty="0">
                <a:solidFill>
                  <a:srgbClr val="0070C0"/>
                </a:solidFill>
              </a:rPr>
              <a:t>Terpeni</a:t>
            </a:r>
            <a:r>
              <a:rPr lang="it-IT" sz="2000" dirty="0">
                <a:solidFill>
                  <a:prstClr val="white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it-IT" sz="2000" i="1" dirty="0">
                <a:solidFill>
                  <a:prstClr val="white"/>
                </a:solidFill>
              </a:rPr>
              <a:t>2,4,6-Octatriene, 2,6-dimethyl: nota «</a:t>
            </a:r>
            <a:r>
              <a:rPr lang="it-IT" sz="2000" i="1" dirty="0" err="1">
                <a:solidFill>
                  <a:prstClr val="white"/>
                </a:solidFill>
              </a:rPr>
              <a:t>sweat</a:t>
            </a:r>
            <a:r>
              <a:rPr lang="it-IT" sz="2000" i="1" dirty="0">
                <a:solidFill>
                  <a:prstClr val="white"/>
                </a:solidFill>
              </a:rPr>
              <a:t>, </a:t>
            </a:r>
            <a:r>
              <a:rPr lang="it-IT" sz="2000" i="1" dirty="0" err="1">
                <a:solidFill>
                  <a:prstClr val="white"/>
                </a:solidFill>
              </a:rPr>
              <a:t>herb</a:t>
            </a:r>
            <a:r>
              <a:rPr lang="it-IT" sz="2000" dirty="0">
                <a:solidFill>
                  <a:prstClr val="white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59566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:\Users\Marcello\Documents\logo-isalit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437" y="0"/>
            <a:ext cx="2298563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Marcello\Downloads\Foto strumento\image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55" b="7698"/>
          <a:stretch/>
        </p:blipFill>
        <p:spPr bwMode="auto">
          <a:xfrm>
            <a:off x="142370" y="2408974"/>
            <a:ext cx="4754040" cy="3078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8699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/>
              <a:t>Identificazione in spettrometria di massa ad alta risoluzione (HR-MS)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038821" y="5909338"/>
            <a:ext cx="3924436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600" dirty="0">
                <a:solidFill>
                  <a:prstClr val="black"/>
                </a:solidFill>
              </a:rPr>
              <a:t>Acquisizione SWATH</a:t>
            </a:r>
            <a:r>
              <a:rPr lang="it-IT" sz="1600" baseline="30000" dirty="0">
                <a:solidFill>
                  <a:prstClr val="black"/>
                </a:solidFill>
              </a:rPr>
              <a:t>TM </a:t>
            </a:r>
            <a:r>
              <a:rPr lang="it-IT" sz="1600" dirty="0">
                <a:solidFill>
                  <a:prstClr val="black"/>
                </a:solidFill>
              </a:rPr>
              <a:t>(</a:t>
            </a:r>
            <a:r>
              <a:rPr lang="en-US" sz="1600" dirty="0">
                <a:solidFill>
                  <a:prstClr val="black"/>
                </a:solidFill>
              </a:rPr>
              <a:t>Sequential Window Acquisition of all </a:t>
            </a:r>
            <a:r>
              <a:rPr lang="en-US" sz="1600" dirty="0" err="1">
                <a:solidFill>
                  <a:prstClr val="black"/>
                </a:solidFill>
              </a:rPr>
              <a:t>THeoretical</a:t>
            </a:r>
            <a:r>
              <a:rPr lang="it-IT" sz="1600" dirty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5" t="63202" b="3839"/>
          <a:stretch/>
        </p:blipFill>
        <p:spPr bwMode="auto">
          <a:xfrm>
            <a:off x="3419807" y="4241373"/>
            <a:ext cx="4496191" cy="166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02" r="50767" b="3839"/>
          <a:stretch/>
        </p:blipFill>
        <p:spPr bwMode="auto">
          <a:xfrm>
            <a:off x="4465435" y="2915093"/>
            <a:ext cx="4411852" cy="166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ccia circolare in giù 6"/>
          <p:cNvSpPr/>
          <p:nvPr/>
        </p:nvSpPr>
        <p:spPr>
          <a:xfrm rot="1843360">
            <a:off x="4234838" y="2417359"/>
            <a:ext cx="1607966" cy="599444"/>
          </a:xfrm>
          <a:prstGeom prst="curved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8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:\Users\Marcello\Documents\logo-isalit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437" y="0"/>
            <a:ext cx="2298563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57200" y="635492"/>
            <a:ext cx="8229600" cy="1143000"/>
          </a:xfrm>
        </p:spPr>
        <p:txBody>
          <a:bodyPr>
            <a:normAutofit/>
          </a:bodyPr>
          <a:lstStyle/>
          <a:p>
            <a:r>
              <a:rPr lang="it-IT" sz="4900" dirty="0"/>
              <a:t>Analisi </a:t>
            </a:r>
            <a:r>
              <a:rPr lang="it-IT" sz="4900" dirty="0" err="1"/>
              <a:t>untarget</a:t>
            </a:r>
            <a:endParaRPr lang="it-IT" sz="4900" dirty="0"/>
          </a:p>
        </p:txBody>
      </p:sp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968184414"/>
              </p:ext>
            </p:extLst>
          </p:nvPr>
        </p:nvGraphicFramePr>
        <p:xfrm>
          <a:off x="1842323" y="1576325"/>
          <a:ext cx="5652631" cy="3339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Rettangolo con angoli arrotondati 1"/>
          <p:cNvSpPr/>
          <p:nvPr/>
        </p:nvSpPr>
        <p:spPr>
          <a:xfrm>
            <a:off x="2477477" y="5111256"/>
            <a:ext cx="4017107" cy="14401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17232 segnali totali</a:t>
            </a:r>
          </a:p>
        </p:txBody>
      </p:sp>
    </p:spTree>
    <p:extLst>
      <p:ext uri="{BB962C8B-B14F-4D97-AF65-F5344CB8AC3E}">
        <p14:creationId xmlns:p14="http://schemas.microsoft.com/office/powerpoint/2010/main" val="2808664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:\Users\Marcello\Documents\logo-isalit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437" y="0"/>
            <a:ext cx="2298563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 descr="https://cdn.empowernetwork.com/user_images/post/2012/12/01/a/56/db97/540_293_resize_20121201_a56db9751d9e41a2ebfe077b5ad844fe_p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048" y="4726688"/>
            <a:ext cx="2380037" cy="168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/>
          <p:cNvSpPr txBox="1"/>
          <p:nvPr/>
        </p:nvSpPr>
        <p:spPr>
          <a:xfrm>
            <a:off x="400090" y="1199930"/>
            <a:ext cx="8296995" cy="50475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it-IT" sz="3600" b="1" u="sng" dirty="0"/>
              <a:t>Conclusioni</a:t>
            </a:r>
          </a:p>
          <a:p>
            <a:pPr algn="just"/>
            <a:r>
              <a:rPr lang="it-IT" sz="1600" dirty="0"/>
              <a:t> </a:t>
            </a:r>
          </a:p>
          <a:p>
            <a:pPr algn="just"/>
            <a:r>
              <a:rPr lang="it-IT" b="1" dirty="0"/>
              <a:t>Numero di perossidi. </a:t>
            </a:r>
            <a:r>
              <a:rPr lang="it-IT" dirty="0"/>
              <a:t>Com'è atteso tende ad aumentare col procedere della sperimentazione ma per i campioni conservati nel vetro UVAG si osservano valori inferiori.</a:t>
            </a:r>
          </a:p>
          <a:p>
            <a:pPr algn="just"/>
            <a:endParaRPr lang="it-IT" dirty="0"/>
          </a:p>
          <a:p>
            <a:pPr algn="just"/>
            <a:r>
              <a:rPr lang="it-IT" b="1" dirty="0"/>
              <a:t>Polifenoli.</a:t>
            </a:r>
            <a:r>
              <a:rPr lang="it-IT" dirty="0"/>
              <a:t> La </a:t>
            </a:r>
            <a:r>
              <a:rPr lang="it-IT" i="1" dirty="0"/>
              <a:t>quercetina</a:t>
            </a:r>
            <a:r>
              <a:rPr lang="it-IT" dirty="0"/>
              <a:t> mostra valori che nel vetro UVAG decrescono nel tempo più lentamente che negli altri contenitori.</a:t>
            </a:r>
          </a:p>
          <a:p>
            <a:pPr algn="just"/>
            <a:endParaRPr lang="it-IT" dirty="0"/>
          </a:p>
          <a:p>
            <a:pPr algn="just"/>
            <a:r>
              <a:rPr lang="it-IT" b="1" dirty="0"/>
              <a:t>Metalli. </a:t>
            </a:r>
            <a:r>
              <a:rPr lang="it-IT" dirty="0"/>
              <a:t>Il contenuto di nichel maggiore si osserva nei campioni conservati nella latta e nel </a:t>
            </a:r>
            <a:r>
              <a:rPr lang="it-IT" dirty="0" err="1"/>
              <a:t>bag</a:t>
            </a:r>
            <a:r>
              <a:rPr lang="it-IT" dirty="0"/>
              <a:t>-in-box.</a:t>
            </a:r>
          </a:p>
          <a:p>
            <a:pPr algn="just"/>
            <a:endParaRPr lang="it-IT" dirty="0"/>
          </a:p>
          <a:p>
            <a:pPr algn="just"/>
            <a:r>
              <a:rPr lang="it-IT" b="1" dirty="0"/>
              <a:t>Profilo volatile. </a:t>
            </a:r>
            <a:r>
              <a:rPr lang="it-IT" dirty="0"/>
              <a:t>L’analisi condotta ha  sottolineato che i </a:t>
            </a:r>
          </a:p>
          <a:p>
            <a:pPr algn="just"/>
            <a:r>
              <a:rPr lang="it-IT" dirty="0"/>
              <a:t>campioni conservati nei due contenitori di vetro, soprattutto</a:t>
            </a:r>
          </a:p>
          <a:p>
            <a:pPr algn="just"/>
            <a:r>
              <a:rPr lang="it-IT" dirty="0"/>
              <a:t>il vetro UVAG, mostrano una maggiore stabilità del profumo </a:t>
            </a:r>
          </a:p>
          <a:p>
            <a:pPr algn="just"/>
            <a:r>
              <a:rPr lang="it-IT" dirty="0"/>
              <a:t>nel tempo ed un contenuto di alcuni composti volatili </a:t>
            </a:r>
          </a:p>
          <a:p>
            <a:pPr algn="just"/>
            <a:r>
              <a:rPr lang="it-IT" dirty="0"/>
              <a:t>maggiore rispetto agli altri contenitori. </a:t>
            </a:r>
          </a:p>
        </p:txBody>
      </p:sp>
    </p:spTree>
    <p:extLst>
      <p:ext uri="{BB962C8B-B14F-4D97-AF65-F5344CB8AC3E}">
        <p14:creationId xmlns:p14="http://schemas.microsoft.com/office/powerpoint/2010/main" val="79974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:\Users\Marcello\Documents\logo-isalit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437" y="0"/>
            <a:ext cx="2298563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http://0101.nccdn.net/1_5/09c/320/00d/grazi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2704562"/>
            <a:ext cx="267652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263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86995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/>
              <a:t>Campionamento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005240"/>
              </p:ext>
            </p:extLst>
          </p:nvPr>
        </p:nvGraphicFramePr>
        <p:xfrm>
          <a:off x="423158" y="1911089"/>
          <a:ext cx="2913454" cy="4824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92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6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1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Data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Giorni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Denominazione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03/02/2015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t0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09/02/2015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t1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t0_1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/>
                        <a:t>16/02/2015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13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/>
                        <a:t>t2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t0_2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/>
                        <a:t>23/02/2015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20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/>
                        <a:t>t3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t0_3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/>
                        <a:t>02/03/2015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27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t4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t0_4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30/03/2015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55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/>
                        <a:t>t5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t0_5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/>
                        <a:t>27/04/2015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83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/>
                        <a:t>t6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t0_6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25/05/2015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111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/>
                        <a:t>t7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t0_7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/>
                        <a:t>22/06/2015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139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/>
                        <a:t>t8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t0_8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/>
                        <a:t>20/07/2015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167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/>
                        <a:t>t9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1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18/08/2015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196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/>
                        <a:t>t10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1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21/09/2015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230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/>
                        <a:t>t11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1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12/10/2015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251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/>
                        <a:t>t12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1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16/11/2015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286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/>
                        <a:t>t13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1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14/12/2015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314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/>
                        <a:t>t14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Levenim MT" panose="02010502060101010101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Rettangolo arrotondato 4"/>
          <p:cNvSpPr/>
          <p:nvPr/>
        </p:nvSpPr>
        <p:spPr>
          <a:xfrm>
            <a:off x="341952" y="2224427"/>
            <a:ext cx="1623060" cy="14744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arrotondato 11"/>
          <p:cNvSpPr/>
          <p:nvPr/>
        </p:nvSpPr>
        <p:spPr>
          <a:xfrm>
            <a:off x="341952" y="3702707"/>
            <a:ext cx="1623060" cy="30323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 descr="C:\Users\Marcello\Documents\logo-isalit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437" y="0"/>
            <a:ext cx="2298563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C:\Users\Eleonora\Desktop\Nuova cartella\20160113_0956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42" y="2059373"/>
            <a:ext cx="3481977" cy="2611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6398231" y="5132974"/>
            <a:ext cx="260227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6"/>
              </a:buBlip>
            </a:pPr>
            <a:r>
              <a:rPr lang="it-IT" sz="1600" dirty="0">
                <a:sym typeface="Wingdings" panose="05000000000000000000" pitchFamily="2" charset="2"/>
              </a:rPr>
              <a:t>Contenitori nuovi aperti e immediatamente analizzati.</a:t>
            </a:r>
          </a:p>
          <a:p>
            <a:endParaRPr lang="it-IT" sz="1000" dirty="0">
              <a:sym typeface="Wingdings" panose="05000000000000000000" pitchFamily="2" charset="2"/>
            </a:endParaRPr>
          </a:p>
          <a:p>
            <a:pPr marL="285750" indent="-285750">
              <a:buBlip>
                <a:blip r:embed="rId6"/>
              </a:buBlip>
            </a:pPr>
            <a:r>
              <a:rPr lang="it-IT" sz="1600" dirty="0">
                <a:sym typeface="Wingdings" panose="05000000000000000000" pitchFamily="2" charset="2"/>
              </a:rPr>
              <a:t>Contenitori aperti e poi </a:t>
            </a:r>
            <a:br>
              <a:rPr lang="it-IT" sz="1600" dirty="0">
                <a:sym typeface="Wingdings" panose="05000000000000000000" pitchFamily="2" charset="2"/>
              </a:rPr>
            </a:br>
            <a:r>
              <a:rPr lang="it-IT" sz="1600" dirty="0" err="1">
                <a:sym typeface="Wingdings" panose="05000000000000000000" pitchFamily="2" charset="2"/>
              </a:rPr>
              <a:t>ri</a:t>
            </a:r>
            <a:r>
              <a:rPr lang="it-IT" sz="1600" dirty="0">
                <a:sym typeface="Wingdings" panose="05000000000000000000" pitchFamily="2" charset="2"/>
              </a:rPr>
              <a:t>-analizzati nel tempo.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578728" y="5040641"/>
            <a:ext cx="281950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>
                <a:sym typeface="Wingdings" panose="05000000000000000000" pitchFamily="2" charset="2"/>
              </a:rPr>
              <a:t>Contenitori</a:t>
            </a:r>
            <a:r>
              <a:rPr lang="it-IT" dirty="0">
                <a:sym typeface="Wingdings" panose="05000000000000000000" pitchFamily="2" charset="2"/>
              </a:rPr>
              <a:t>:</a:t>
            </a:r>
          </a:p>
          <a:p>
            <a:pPr marL="285750" indent="-285750">
              <a:buBlip>
                <a:blip r:embed="rId6"/>
              </a:buBlip>
            </a:pPr>
            <a:r>
              <a:rPr lang="it-IT" sz="1600" dirty="0">
                <a:sym typeface="Wingdings" panose="05000000000000000000" pitchFamily="2" charset="2"/>
              </a:rPr>
              <a:t>Bottiglia in vetro chiaro;</a:t>
            </a:r>
          </a:p>
          <a:p>
            <a:pPr marL="285750" indent="-285750">
              <a:buBlip>
                <a:blip r:embed="rId6"/>
              </a:buBlip>
            </a:pPr>
            <a:r>
              <a:rPr lang="it-IT" sz="1600" dirty="0">
                <a:sym typeface="Wingdings" panose="05000000000000000000" pitchFamily="2" charset="2"/>
              </a:rPr>
              <a:t>Bottiglia in vetro UVAG;</a:t>
            </a:r>
          </a:p>
          <a:p>
            <a:pPr marL="285750" indent="-285750">
              <a:buBlip>
                <a:blip r:embed="rId6"/>
              </a:buBlip>
            </a:pPr>
            <a:r>
              <a:rPr lang="it-IT" sz="1600" dirty="0">
                <a:sym typeface="Wingdings" panose="05000000000000000000" pitchFamily="2" charset="2"/>
              </a:rPr>
              <a:t>Bottiglia in PET;</a:t>
            </a:r>
          </a:p>
          <a:p>
            <a:pPr marL="285750" indent="-285750">
              <a:buBlip>
                <a:blip r:embed="rId6"/>
              </a:buBlip>
            </a:pPr>
            <a:r>
              <a:rPr lang="it-IT" sz="1600" dirty="0">
                <a:sym typeface="Wingdings" panose="05000000000000000000" pitchFamily="2" charset="2"/>
              </a:rPr>
              <a:t>Contenitore in latta;</a:t>
            </a:r>
          </a:p>
          <a:p>
            <a:pPr marL="285750" indent="-285750">
              <a:buBlip>
                <a:blip r:embed="rId6"/>
              </a:buBlip>
            </a:pPr>
            <a:r>
              <a:rPr lang="it-IT" sz="1600" dirty="0">
                <a:sym typeface="Wingdings" panose="05000000000000000000" pitchFamily="2" charset="2"/>
              </a:rPr>
              <a:t>Contenitore in </a:t>
            </a:r>
            <a:r>
              <a:rPr lang="it-IT" sz="1600" dirty="0" err="1">
                <a:sym typeface="Wingdings" panose="05000000000000000000" pitchFamily="2" charset="2"/>
              </a:rPr>
              <a:t>bag</a:t>
            </a:r>
            <a:r>
              <a:rPr lang="it-IT" sz="1600" dirty="0">
                <a:sym typeface="Wingdings" panose="05000000000000000000" pitchFamily="2" charset="2"/>
              </a:rPr>
              <a:t>-in-box.</a:t>
            </a:r>
          </a:p>
        </p:txBody>
      </p:sp>
    </p:spTree>
    <p:extLst>
      <p:ext uri="{BB962C8B-B14F-4D97-AF65-F5344CB8AC3E}">
        <p14:creationId xmlns:p14="http://schemas.microsoft.com/office/powerpoint/2010/main" val="192134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86995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/>
              <a:t>Parametri considerati</a:t>
            </a:r>
          </a:p>
        </p:txBody>
      </p:sp>
      <p:pic>
        <p:nvPicPr>
          <p:cNvPr id="7" name="Immagine 6" descr="C:\Users\Marcello\Documents\logo-isalit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437" y="0"/>
            <a:ext cx="2298563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arrotondato 7"/>
          <p:cNvSpPr/>
          <p:nvPr/>
        </p:nvSpPr>
        <p:spPr>
          <a:xfrm>
            <a:off x="3239910" y="2106592"/>
            <a:ext cx="3076334" cy="181765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it-IT" sz="1600" dirty="0">
                <a:solidFill>
                  <a:schemeClr val="tx1"/>
                </a:solidFill>
              </a:rPr>
              <a:t>Vitamina E </a:t>
            </a:r>
            <a:r>
              <a:rPr lang="it-IT" sz="1600" dirty="0">
                <a:solidFill>
                  <a:schemeClr val="tx1"/>
                </a:solidFill>
                <a:ea typeface="Meiryo UI" panose="020B0604030504040204" pitchFamily="34" charset="-128"/>
                <a:cs typeface="Levenim MT" panose="02010502060101010101" pitchFamily="2" charset="-79"/>
              </a:rPr>
              <a:t>(</a:t>
            </a:r>
            <a:r>
              <a:rPr lang="it-IT" sz="1600" dirty="0">
                <a:solidFill>
                  <a:schemeClr val="tx1"/>
                </a:solidFill>
              </a:rPr>
              <a:t>Tocoferolo)</a:t>
            </a:r>
          </a:p>
          <a:p>
            <a:pPr lvl="0">
              <a:lnSpc>
                <a:spcPct val="150000"/>
              </a:lnSpc>
            </a:pPr>
            <a:r>
              <a:rPr lang="it-IT" sz="1600" dirty="0">
                <a:solidFill>
                  <a:schemeClr val="tx1"/>
                </a:solidFill>
              </a:rPr>
              <a:t>Vitamina D2 (</a:t>
            </a:r>
            <a:r>
              <a:rPr lang="it-IT" sz="1600" dirty="0" err="1">
                <a:solidFill>
                  <a:schemeClr val="tx1"/>
                </a:solidFill>
              </a:rPr>
              <a:t>Ergocalciferolo</a:t>
            </a:r>
            <a:r>
              <a:rPr lang="it-IT" sz="1600" dirty="0">
                <a:solidFill>
                  <a:schemeClr val="tx1"/>
                </a:solidFill>
              </a:rPr>
              <a:t>)</a:t>
            </a:r>
          </a:p>
          <a:p>
            <a:pPr lvl="0">
              <a:lnSpc>
                <a:spcPct val="150000"/>
              </a:lnSpc>
            </a:pPr>
            <a:r>
              <a:rPr lang="it-IT" sz="1600" dirty="0">
                <a:solidFill>
                  <a:schemeClr val="tx1"/>
                </a:solidFill>
              </a:rPr>
              <a:t>Vitamina B5 (Acido Pantotenico)</a:t>
            </a:r>
          </a:p>
          <a:p>
            <a:pPr lvl="0">
              <a:lnSpc>
                <a:spcPct val="150000"/>
              </a:lnSpc>
            </a:pPr>
            <a:r>
              <a:rPr lang="it-IT" sz="1600" dirty="0">
                <a:solidFill>
                  <a:schemeClr val="tx1"/>
                </a:solidFill>
              </a:rPr>
              <a:t>Vitamina B9 (Acido Folico)</a:t>
            </a:r>
          </a:p>
          <a:p>
            <a:pPr algn="ctr"/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6435528" y="2135958"/>
            <a:ext cx="2574890" cy="357657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it-IT" sz="1600" dirty="0">
                <a:solidFill>
                  <a:schemeClr val="tx1"/>
                </a:solidFill>
              </a:rPr>
              <a:t>Polifenoli totali</a:t>
            </a:r>
          </a:p>
          <a:p>
            <a:pPr lvl="0">
              <a:lnSpc>
                <a:spcPct val="150000"/>
              </a:lnSpc>
            </a:pPr>
            <a:r>
              <a:rPr lang="it-IT" sz="1600" dirty="0" err="1">
                <a:solidFill>
                  <a:schemeClr val="tx1"/>
                </a:solidFill>
              </a:rPr>
              <a:t>Tirosolo</a:t>
            </a:r>
            <a:endParaRPr lang="it-IT" sz="1600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it-IT" sz="1600" dirty="0" err="1">
                <a:solidFill>
                  <a:schemeClr val="tx1"/>
                </a:solidFill>
              </a:rPr>
              <a:t>Idrossitirosolo</a:t>
            </a:r>
            <a:endParaRPr lang="it-IT" sz="1600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it-IT" sz="1600" dirty="0" err="1">
                <a:solidFill>
                  <a:schemeClr val="tx1"/>
                </a:solidFill>
              </a:rPr>
              <a:t>Oleuropeina</a:t>
            </a:r>
            <a:endParaRPr lang="it-IT" sz="1600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it-IT" sz="1600" dirty="0">
                <a:solidFill>
                  <a:schemeClr val="tx1"/>
                </a:solidFill>
              </a:rPr>
              <a:t>Catechina</a:t>
            </a:r>
          </a:p>
          <a:p>
            <a:pPr lvl="0">
              <a:lnSpc>
                <a:spcPct val="150000"/>
              </a:lnSpc>
            </a:pPr>
            <a:r>
              <a:rPr lang="it-IT" sz="1600" dirty="0" err="1">
                <a:solidFill>
                  <a:schemeClr val="tx1"/>
                </a:solidFill>
              </a:rPr>
              <a:t>Epicatechina</a:t>
            </a:r>
            <a:endParaRPr lang="it-IT" sz="1600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it-IT" sz="1600" dirty="0">
                <a:solidFill>
                  <a:schemeClr val="tx1"/>
                </a:solidFill>
              </a:rPr>
              <a:t>Quercetina</a:t>
            </a:r>
          </a:p>
          <a:p>
            <a:pPr lvl="0">
              <a:lnSpc>
                <a:spcPct val="150000"/>
              </a:lnSpc>
            </a:pPr>
            <a:r>
              <a:rPr lang="it-IT" sz="1600" dirty="0" err="1">
                <a:solidFill>
                  <a:schemeClr val="tx1"/>
                </a:solidFill>
              </a:rPr>
              <a:t>Epigallocatechina</a:t>
            </a:r>
            <a:r>
              <a:rPr lang="it-IT" sz="1600" dirty="0">
                <a:solidFill>
                  <a:schemeClr val="tx1"/>
                </a:solidFill>
              </a:rPr>
              <a:t> gallato</a:t>
            </a:r>
          </a:p>
          <a:p>
            <a:pPr lvl="0">
              <a:lnSpc>
                <a:spcPct val="150000"/>
              </a:lnSpc>
            </a:pPr>
            <a:r>
              <a:rPr lang="it-IT" sz="1600" dirty="0">
                <a:solidFill>
                  <a:schemeClr val="tx1"/>
                </a:solidFill>
              </a:rPr>
              <a:t>Rutina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1013913" y="4331934"/>
            <a:ext cx="1927654" cy="73720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Caroteni e clorofille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3814250" y="4560259"/>
            <a:ext cx="1927654" cy="76302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Componente volatile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4199418" y="5673161"/>
            <a:ext cx="1927654" cy="77257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Analisi non-target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1409024" y="5673161"/>
            <a:ext cx="1927654" cy="778494"/>
          </a:xfrm>
          <a:prstGeom prst="roundRect">
            <a:avLst/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Contenuto di metalli e anioni</a:t>
            </a:r>
          </a:p>
        </p:txBody>
      </p:sp>
      <p:sp>
        <p:nvSpPr>
          <p:cNvPr id="23" name="Rettangolo arrotondato 22"/>
          <p:cNvSpPr/>
          <p:nvPr/>
        </p:nvSpPr>
        <p:spPr>
          <a:xfrm>
            <a:off x="350107" y="2106592"/>
            <a:ext cx="2743050" cy="169010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it-IT" sz="1600" dirty="0">
                <a:solidFill>
                  <a:schemeClr val="tx1"/>
                </a:solidFill>
              </a:rPr>
              <a:t>Grado di acidità</a:t>
            </a:r>
          </a:p>
          <a:p>
            <a:pPr lvl="0">
              <a:lnSpc>
                <a:spcPct val="150000"/>
              </a:lnSpc>
            </a:pPr>
            <a:r>
              <a:rPr lang="it-IT" sz="1600" dirty="0">
                <a:solidFill>
                  <a:schemeClr val="tx1"/>
                </a:solidFill>
              </a:rPr>
              <a:t>Numero di iodio</a:t>
            </a:r>
          </a:p>
          <a:p>
            <a:pPr lvl="0">
              <a:lnSpc>
                <a:spcPct val="150000"/>
              </a:lnSpc>
            </a:pPr>
            <a:r>
              <a:rPr lang="it-IT" sz="1600" dirty="0">
                <a:solidFill>
                  <a:schemeClr val="tx1"/>
                </a:solidFill>
              </a:rPr>
              <a:t>Numero di perossidi</a:t>
            </a:r>
          </a:p>
          <a:p>
            <a:pPr lvl="0">
              <a:lnSpc>
                <a:spcPct val="150000"/>
              </a:lnSpc>
            </a:pPr>
            <a:r>
              <a:rPr lang="it-IT" sz="1600" dirty="0">
                <a:solidFill>
                  <a:schemeClr val="tx1"/>
                </a:solidFill>
              </a:rPr>
              <a:t>Numero di saponificazione</a:t>
            </a:r>
          </a:p>
        </p:txBody>
      </p:sp>
      <p:pic>
        <p:nvPicPr>
          <p:cNvPr id="25" name="Immagine 2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99" y="2836626"/>
            <a:ext cx="2756535" cy="1338897"/>
          </a:xfrm>
          <a:prstGeom prst="rect">
            <a:avLst/>
          </a:prstGeom>
        </p:spPr>
      </p:pic>
      <p:pic>
        <p:nvPicPr>
          <p:cNvPr id="27" name="Immagine 26" descr="C:\Users\Marcello\Documents\logo-isalit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41" y="4652728"/>
            <a:ext cx="3723005" cy="1341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74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4" grpId="0" animBg="1"/>
      <p:bldP spid="15" grpId="0" animBg="1"/>
      <p:bldP spid="16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1"/>
          <a:stretch/>
        </p:blipFill>
        <p:spPr bwMode="auto">
          <a:xfrm>
            <a:off x="1" y="5238000"/>
            <a:ext cx="2351431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igrandivini.com/wpigv/wp-content/uploads/2015/03/olio-extravergine-di-oliva-lup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31990"/>
            <a:ext cx="2438400" cy="162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 descr="C:\Users\Marcello\Documents\logo-isalito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437" y="0"/>
            <a:ext cx="2298563" cy="82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1838003863"/>
              </p:ext>
            </p:extLst>
          </p:nvPr>
        </p:nvGraphicFramePr>
        <p:xfrm>
          <a:off x="703385" y="1054025"/>
          <a:ext cx="7760677" cy="5112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9090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C:\Users\Marcello\Documents\logo-isalit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437" y="0"/>
            <a:ext cx="2298563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sellaDiTesto 10"/>
          <p:cNvSpPr txBox="1"/>
          <p:nvPr/>
        </p:nvSpPr>
        <p:spPr>
          <a:xfrm>
            <a:off x="6757086" y="2994454"/>
            <a:ext cx="23354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CG = vetro chiaro</a:t>
            </a:r>
          </a:p>
          <a:p>
            <a:r>
              <a:rPr lang="it-IT" dirty="0">
                <a:solidFill>
                  <a:prstClr val="black"/>
                </a:solidFill>
              </a:rPr>
              <a:t>DG = vetro UVAG</a:t>
            </a:r>
          </a:p>
          <a:p>
            <a:r>
              <a:rPr lang="it-IT" dirty="0">
                <a:solidFill>
                  <a:prstClr val="black"/>
                </a:solidFill>
              </a:rPr>
              <a:t>TN = latta</a:t>
            </a:r>
          </a:p>
          <a:p>
            <a:r>
              <a:rPr lang="it-IT" dirty="0">
                <a:solidFill>
                  <a:prstClr val="black"/>
                </a:solidFill>
              </a:rPr>
              <a:t>PL = plastica PET</a:t>
            </a:r>
          </a:p>
          <a:p>
            <a:r>
              <a:rPr lang="it-IT" dirty="0">
                <a:solidFill>
                  <a:prstClr val="black"/>
                </a:solidFill>
              </a:rPr>
              <a:t>BB = </a:t>
            </a:r>
            <a:r>
              <a:rPr lang="it-IT" dirty="0" err="1">
                <a:solidFill>
                  <a:prstClr val="black"/>
                </a:solidFill>
              </a:rPr>
              <a:t>bag</a:t>
            </a:r>
            <a:r>
              <a:rPr lang="it-IT" dirty="0">
                <a:solidFill>
                  <a:prstClr val="black"/>
                </a:solidFill>
              </a:rPr>
              <a:t>-in-box</a:t>
            </a:r>
          </a:p>
        </p:txBody>
      </p:sp>
      <p:pic>
        <p:nvPicPr>
          <p:cNvPr id="10" name="Picture 2" descr="http://www.igrandivini.com/wpigv/wp-content/uploads/2015/03/olio-extravergine-di-oliva-lup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31990"/>
            <a:ext cx="2438400" cy="162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46736" y="5675663"/>
            <a:ext cx="6103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Secondo il Regolamento Europeo n. 299/2013 relativo alle caratteristiche degli oli d’oliva, negli oli extravergini d’oliva, il numero di perossido deve essere </a:t>
            </a:r>
            <a:r>
              <a:rPr lang="it-IT" dirty="0">
                <a:latin typeface="Calibri"/>
              </a:rPr>
              <a:t>≤ </a:t>
            </a:r>
            <a:r>
              <a:rPr lang="it-IT" dirty="0"/>
              <a:t>20 </a:t>
            </a:r>
            <a:r>
              <a:rPr lang="it-IT" dirty="0" err="1"/>
              <a:t>meq</a:t>
            </a:r>
            <a:r>
              <a:rPr lang="it-IT" dirty="0"/>
              <a:t> O</a:t>
            </a:r>
            <a:r>
              <a:rPr lang="it-IT" baseline="-25000" dirty="0"/>
              <a:t>2</a:t>
            </a:r>
            <a:r>
              <a:rPr lang="it-IT" dirty="0"/>
              <a:t>/kg</a:t>
            </a:r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457200" y="86995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/>
              <a:t>Numero di perossido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36" y="1963283"/>
            <a:ext cx="6360343" cy="353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943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1015606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/>
              <a:t>Polifenoli</a:t>
            </a: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553062" y="2278074"/>
            <a:ext cx="7972452" cy="3484984"/>
          </a:xfrm>
        </p:spPr>
        <p:txBody>
          <a:bodyPr>
            <a:normAutofit/>
          </a:bodyPr>
          <a:lstStyle/>
          <a:p>
            <a:r>
              <a:rPr lang="it-IT" sz="2400" dirty="0"/>
              <a:t>Sono una famiglia di 5000 molecole organiche, formate da uno o più anelli benzilici legati tra loro e da uno o più gruppi idrossilici (-OH)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Sono antiossidanti naturali presenti nelle piante</a:t>
            </a:r>
          </a:p>
          <a:p>
            <a:endParaRPr lang="it-IT" sz="2400" dirty="0"/>
          </a:p>
          <a:p>
            <a:r>
              <a:rPr lang="it-IT" sz="2400" dirty="0"/>
              <a:t>Sono formati come prodotto del metabolismo secondario delle piante</a:t>
            </a:r>
          </a:p>
          <a:p>
            <a:pPr>
              <a:buNone/>
            </a:pPr>
            <a:endParaRPr lang="it-IT" sz="2400" dirty="0"/>
          </a:p>
        </p:txBody>
      </p:sp>
      <p:pic>
        <p:nvPicPr>
          <p:cNvPr id="8" name="Immagine 7" descr="C:\Users\Marcello\Documents\logo-isalit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437" y="0"/>
            <a:ext cx="2298563" cy="82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121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C:\Users\Marcello\Documents\logo-isalit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437" y="0"/>
            <a:ext cx="2298563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llaDiTesto 14"/>
          <p:cNvSpPr txBox="1"/>
          <p:nvPr/>
        </p:nvSpPr>
        <p:spPr>
          <a:xfrm>
            <a:off x="6992875" y="3090595"/>
            <a:ext cx="1863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CG = vetro chiaro</a:t>
            </a:r>
          </a:p>
          <a:p>
            <a:r>
              <a:rPr lang="it-IT" dirty="0">
                <a:solidFill>
                  <a:prstClr val="black"/>
                </a:solidFill>
              </a:rPr>
              <a:t>DG = vetro UVAG</a:t>
            </a:r>
          </a:p>
          <a:p>
            <a:r>
              <a:rPr lang="it-IT" dirty="0">
                <a:solidFill>
                  <a:prstClr val="black"/>
                </a:solidFill>
              </a:rPr>
              <a:t>TN = latta</a:t>
            </a:r>
          </a:p>
          <a:p>
            <a:r>
              <a:rPr lang="it-IT" dirty="0">
                <a:solidFill>
                  <a:prstClr val="black"/>
                </a:solidFill>
              </a:rPr>
              <a:t>PL = plastica PET</a:t>
            </a:r>
          </a:p>
          <a:p>
            <a:r>
              <a:rPr lang="it-IT" dirty="0">
                <a:solidFill>
                  <a:prstClr val="black"/>
                </a:solidFill>
              </a:rPr>
              <a:t>BB = </a:t>
            </a:r>
            <a:r>
              <a:rPr lang="it-IT" dirty="0" err="1">
                <a:solidFill>
                  <a:prstClr val="black"/>
                </a:solidFill>
              </a:rPr>
              <a:t>bag</a:t>
            </a:r>
            <a:r>
              <a:rPr lang="it-IT" dirty="0">
                <a:solidFill>
                  <a:prstClr val="black"/>
                </a:solidFill>
              </a:rPr>
              <a:t>-in-box</a:t>
            </a:r>
          </a:p>
        </p:txBody>
      </p:sp>
      <p:pic>
        <p:nvPicPr>
          <p:cNvPr id="9" name="Picture 2" descr="http://www.igrandivini.com/wpigv/wp-content/uploads/2015/03/olio-extravergine-di-oliva-lup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31990"/>
            <a:ext cx="2438400" cy="162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86995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/>
              <a:t>Polifenoli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46736" y="5576807"/>
            <a:ext cx="6103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contenuto di quercetina diminuisce nei campioni di tutti i contenitori, ma meno velocemente se l’olio è conservato in bottiglie di vetro UVAG.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26" y="1871591"/>
            <a:ext cx="6596364" cy="327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191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/>
              <a:t>Studio del contenuto di metalli</a:t>
            </a:r>
          </a:p>
        </p:txBody>
      </p:sp>
      <p:pic>
        <p:nvPicPr>
          <p:cNvPr id="3" name="Immagine 2" descr="C:\Users\Marcello\Documents\logo-isalit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437" y="0"/>
            <a:ext cx="2298563" cy="82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9450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869950"/>
            <a:ext cx="8229600" cy="1143000"/>
          </a:xfrm>
        </p:spPr>
        <p:txBody>
          <a:bodyPr>
            <a:normAutofit/>
          </a:bodyPr>
          <a:lstStyle/>
          <a:p>
            <a:r>
              <a:rPr lang="it-IT" sz="4900" dirty="0"/>
              <a:t>Specie considerate</a:t>
            </a:r>
          </a:p>
        </p:txBody>
      </p:sp>
      <p:pic>
        <p:nvPicPr>
          <p:cNvPr id="30" name="Picture 2" descr="http://www.saturatore.it/Chimica/Tavola%20Periodica%20Degli%20Elementi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26" y="980728"/>
            <a:ext cx="7003450" cy="560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asellaDiTesto 30"/>
          <p:cNvSpPr txBox="1"/>
          <p:nvPr/>
        </p:nvSpPr>
        <p:spPr>
          <a:xfrm>
            <a:off x="2483768" y="1124744"/>
            <a:ext cx="266429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it-IT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it-IT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Specie considerate</a:t>
            </a:r>
          </a:p>
          <a:p>
            <a:endParaRPr lang="it-IT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" name="Immagine 18" descr="C:\Users\Marcello\Documents\logo-isalito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437" y="0"/>
            <a:ext cx="2298563" cy="82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po 1"/>
          <p:cNvGrpSpPr/>
          <p:nvPr/>
        </p:nvGrpSpPr>
        <p:grpSpPr>
          <a:xfrm>
            <a:off x="1352124" y="2770460"/>
            <a:ext cx="5452124" cy="1877603"/>
            <a:chOff x="1352124" y="2770460"/>
            <a:chExt cx="5452124" cy="1877603"/>
          </a:xfrm>
        </p:grpSpPr>
        <p:sp>
          <p:nvSpPr>
            <p:cNvPr id="40" name="Ovale 39"/>
            <p:cNvSpPr/>
            <p:nvPr/>
          </p:nvSpPr>
          <p:spPr>
            <a:xfrm>
              <a:off x="6281518" y="3212976"/>
              <a:ext cx="522730" cy="45823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Ovale 42"/>
            <p:cNvSpPr/>
            <p:nvPr/>
          </p:nvSpPr>
          <p:spPr>
            <a:xfrm>
              <a:off x="2864947" y="3212976"/>
              <a:ext cx="522730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Ovale 43"/>
            <p:cNvSpPr/>
            <p:nvPr/>
          </p:nvSpPr>
          <p:spPr>
            <a:xfrm>
              <a:off x="5129390" y="3717032"/>
              <a:ext cx="522730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Ovale 44"/>
            <p:cNvSpPr/>
            <p:nvPr/>
          </p:nvSpPr>
          <p:spPr>
            <a:xfrm>
              <a:off x="3617222" y="3212976"/>
              <a:ext cx="522730" cy="45823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Ovale 45"/>
            <p:cNvSpPr/>
            <p:nvPr/>
          </p:nvSpPr>
          <p:spPr>
            <a:xfrm>
              <a:off x="5868144" y="4144007"/>
              <a:ext cx="522730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Ovale 48"/>
            <p:cNvSpPr/>
            <p:nvPr/>
          </p:nvSpPr>
          <p:spPr>
            <a:xfrm>
              <a:off x="4365501" y="3212976"/>
              <a:ext cx="522730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Ovale 49"/>
            <p:cNvSpPr/>
            <p:nvPr/>
          </p:nvSpPr>
          <p:spPr>
            <a:xfrm>
              <a:off x="4725541" y="3212976"/>
              <a:ext cx="522730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Ovale 50"/>
            <p:cNvSpPr/>
            <p:nvPr/>
          </p:nvSpPr>
          <p:spPr>
            <a:xfrm>
              <a:off x="5129390" y="3212976"/>
              <a:ext cx="522730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Ovale 55"/>
            <p:cNvSpPr/>
            <p:nvPr/>
          </p:nvSpPr>
          <p:spPr>
            <a:xfrm>
              <a:off x="5858995" y="3697982"/>
              <a:ext cx="522730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Ovale 71"/>
            <p:cNvSpPr/>
            <p:nvPr/>
          </p:nvSpPr>
          <p:spPr>
            <a:xfrm>
              <a:off x="2115287" y="3212976"/>
              <a:ext cx="522730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Ovale 19"/>
            <p:cNvSpPr/>
            <p:nvPr/>
          </p:nvSpPr>
          <p:spPr>
            <a:xfrm>
              <a:off x="5129390" y="4144007"/>
              <a:ext cx="522730" cy="45823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Ovale 20"/>
            <p:cNvSpPr/>
            <p:nvPr/>
          </p:nvSpPr>
          <p:spPr>
            <a:xfrm>
              <a:off x="5515692" y="2770460"/>
              <a:ext cx="522730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e 21"/>
            <p:cNvSpPr/>
            <p:nvPr/>
          </p:nvSpPr>
          <p:spPr>
            <a:xfrm>
              <a:off x="3215327" y="3212976"/>
              <a:ext cx="522730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Ovale 22"/>
            <p:cNvSpPr/>
            <p:nvPr/>
          </p:nvSpPr>
          <p:spPr>
            <a:xfrm>
              <a:off x="1352124" y="4144007"/>
              <a:ext cx="522730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4" name="Ovale 23"/>
            <p:cNvSpPr/>
            <p:nvPr/>
          </p:nvSpPr>
          <p:spPr>
            <a:xfrm>
              <a:off x="3968473" y="3212976"/>
              <a:ext cx="522730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e 24"/>
            <p:cNvSpPr/>
            <p:nvPr/>
          </p:nvSpPr>
          <p:spPr>
            <a:xfrm>
              <a:off x="2864947" y="3717032"/>
              <a:ext cx="522730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/>
            <p:cNvSpPr/>
            <p:nvPr/>
          </p:nvSpPr>
          <p:spPr>
            <a:xfrm>
              <a:off x="2483768" y="3212976"/>
              <a:ext cx="522730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8672041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9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5495</TotalTime>
  <Words>682</Words>
  <Application>Microsoft Office PowerPoint</Application>
  <PresentationFormat>Presentazione su schermo (4:3)</PresentationFormat>
  <Paragraphs>233</Paragraphs>
  <Slides>18</Slides>
  <Notes>18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5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18</vt:i4>
      </vt:variant>
    </vt:vector>
  </HeadingPairs>
  <TitlesOfParts>
    <vt:vector size="29" baseType="lpstr">
      <vt:lpstr>Arial</vt:lpstr>
      <vt:lpstr>Calibri</vt:lpstr>
      <vt:lpstr>Comic Sans MS</vt:lpstr>
      <vt:lpstr>Levenim MT</vt:lpstr>
      <vt:lpstr>Meiryo UI</vt:lpstr>
      <vt:lpstr>Wingdings</vt:lpstr>
      <vt:lpstr>Tema di Office</vt:lpstr>
      <vt:lpstr>1_Tema di Office</vt:lpstr>
      <vt:lpstr>3_Tema di Office</vt:lpstr>
      <vt:lpstr>7_Tema di Office</vt:lpstr>
      <vt:lpstr>9_Tema di Office</vt:lpstr>
      <vt:lpstr>Monitoraggio caratteristiche chimico-fisiche e nutrizionali in campioni di olio extravergine d’oliva conservati in diverse tipologie di packaging</vt:lpstr>
      <vt:lpstr>Campionamento</vt:lpstr>
      <vt:lpstr>Parametri considerati</vt:lpstr>
      <vt:lpstr>Presentazione standard di PowerPoint</vt:lpstr>
      <vt:lpstr>Numero di perossido</vt:lpstr>
      <vt:lpstr>Polifenoli</vt:lpstr>
      <vt:lpstr>Polifenoli</vt:lpstr>
      <vt:lpstr>Studio del contenuto di metalli</vt:lpstr>
      <vt:lpstr>Specie considerate</vt:lpstr>
      <vt:lpstr>Contenuto di metalli</vt:lpstr>
      <vt:lpstr>Studio della componente volatile</vt:lpstr>
      <vt:lpstr>Studio della componente volatile</vt:lpstr>
      <vt:lpstr>Presentazione standard di PowerPoint</vt:lpstr>
      <vt:lpstr>Presentazione standard di PowerPoint</vt:lpstr>
      <vt:lpstr>Identificazione in spettrometria di massa ad alta risoluzione (HR-MS)</vt:lpstr>
      <vt:lpstr>Analisi untarget</vt:lpstr>
      <vt:lpstr>Presentazione standard di PowerPoint</vt:lpstr>
      <vt:lpstr>Presentazione standard di PowerPoint</vt:lpstr>
    </vt:vector>
  </TitlesOfParts>
  <Company>roberta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roberta dri</dc:creator>
  <cp:lastModifiedBy>ELISA ROBOTTI</cp:lastModifiedBy>
  <cp:revision>467</cp:revision>
  <cp:lastPrinted>2016-01-22T11:39:26Z</cp:lastPrinted>
  <dcterms:created xsi:type="dcterms:W3CDTF">2012-10-05T07:46:48Z</dcterms:created>
  <dcterms:modified xsi:type="dcterms:W3CDTF">2017-01-31T10:03:33Z</dcterms:modified>
</cp:coreProperties>
</file>